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6"/>
  </p:notesMasterIdLst>
  <p:handoutMasterIdLst>
    <p:handoutMasterId r:id="rId47"/>
  </p:handoutMasterIdLst>
  <p:sldIdLst>
    <p:sldId id="258" r:id="rId2"/>
    <p:sldId id="352" r:id="rId3"/>
    <p:sldId id="297" r:id="rId4"/>
    <p:sldId id="300" r:id="rId5"/>
    <p:sldId id="301" r:id="rId6"/>
    <p:sldId id="302" r:id="rId7"/>
    <p:sldId id="305" r:id="rId8"/>
    <p:sldId id="306" r:id="rId9"/>
    <p:sldId id="307" r:id="rId10"/>
    <p:sldId id="308" r:id="rId11"/>
    <p:sldId id="309" r:id="rId12"/>
    <p:sldId id="310" r:id="rId13"/>
    <p:sldId id="312" r:id="rId14"/>
    <p:sldId id="313" r:id="rId15"/>
    <p:sldId id="314" r:id="rId16"/>
    <p:sldId id="315" r:id="rId17"/>
    <p:sldId id="316" r:id="rId18"/>
    <p:sldId id="317" r:id="rId19"/>
    <p:sldId id="318" r:id="rId20"/>
    <p:sldId id="319" r:id="rId21"/>
    <p:sldId id="348" r:id="rId22"/>
    <p:sldId id="320" r:id="rId23"/>
    <p:sldId id="322" r:id="rId24"/>
    <p:sldId id="323" r:id="rId25"/>
    <p:sldId id="324" r:id="rId26"/>
    <p:sldId id="325" r:id="rId27"/>
    <p:sldId id="326" r:id="rId28"/>
    <p:sldId id="327" r:id="rId29"/>
    <p:sldId id="349" r:id="rId30"/>
    <p:sldId id="330" r:id="rId31"/>
    <p:sldId id="331" r:id="rId32"/>
    <p:sldId id="332" r:id="rId33"/>
    <p:sldId id="333" r:id="rId34"/>
    <p:sldId id="334" r:id="rId35"/>
    <p:sldId id="347" r:id="rId36"/>
    <p:sldId id="335" r:id="rId37"/>
    <p:sldId id="350" r:id="rId38"/>
    <p:sldId id="337" r:id="rId39"/>
    <p:sldId id="338" r:id="rId40"/>
    <p:sldId id="351" r:id="rId41"/>
    <p:sldId id="340" r:id="rId42"/>
    <p:sldId id="345" r:id="rId43"/>
    <p:sldId id="346" r:id="rId44"/>
    <p:sldId id="353" r:id="rId45"/>
  </p:sldIdLst>
  <p:sldSz cx="9144000" cy="5143500" type="screen16x9"/>
  <p:notesSz cx="9144000" cy="6858000"/>
  <p:embeddedFontLst>
    <p:embeddedFont>
      <p:font typeface="Calibri" panose="020F0502020204030204" pitchFamily="34" charset="0"/>
      <p:regular r:id="rId48"/>
      <p:bold r:id="rId49"/>
      <p:italic r:id="rId50"/>
      <p:boldItalic r:id="rId51"/>
    </p:embeddedFont>
    <p:embeddedFont>
      <p:font typeface="ＭＳ Ｐゴシック" panose="020B0600070205080204" pitchFamily="34" charset="-128"/>
      <p:regular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7">
          <p15:clr>
            <a:srgbClr val="A4A3A4"/>
          </p15:clr>
        </p15:guide>
        <p15:guide id="2" pos="2890">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0355F"/>
    <a:srgbClr val="D15B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60094" autoAdjust="0"/>
  </p:normalViewPr>
  <p:slideViewPr>
    <p:cSldViewPr snapToGrid="0" snapToObjects="1" showGuides="1">
      <p:cViewPr varScale="1">
        <p:scale>
          <a:sx n="58" d="100"/>
          <a:sy n="58" d="100"/>
        </p:scale>
        <p:origin x="-660" y="-84"/>
      </p:cViewPr>
      <p:guideLst>
        <p:guide orient="horz" pos="1627"/>
        <p:guide pos="2890"/>
      </p:guideLst>
    </p:cSldViewPr>
  </p:slideViewPr>
  <p:notesTextViewPr>
    <p:cViewPr>
      <p:scale>
        <a:sx n="100" d="100"/>
        <a:sy n="100" d="100"/>
      </p:scale>
      <p:origin x="0" y="0"/>
    </p:cViewPr>
  </p:notesTextViewPr>
  <p:notesViewPr>
    <p:cSldViewPr snapToGrid="0" snapToObjects="1" showGuides="1">
      <p:cViewPr varScale="1">
        <p:scale>
          <a:sx n="165" d="100"/>
          <a:sy n="165" d="100"/>
        </p:scale>
        <p:origin x="-3440"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009D5-E3BC-499D-87E5-D4AEC00B50D2}" type="doc">
      <dgm:prSet loTypeId="urn:microsoft.com/office/officeart/2005/8/layout/venn1" loCatId="relationship" qsTypeId="urn:microsoft.com/office/officeart/2005/8/quickstyle/simple1" qsCatId="simple" csTypeId="urn:microsoft.com/office/officeart/2005/8/colors/accent1_2" csCatId="accent1" phldr="1"/>
      <dgm:spPr/>
    </dgm:pt>
    <dgm:pt modelId="{ED1B3FAB-147F-4454-804E-E8530353188D}">
      <dgm:prSet phldrT="[Text]" custT="1"/>
      <dgm:spPr/>
      <dgm:t>
        <a:bodyPr anchor="t"/>
        <a:lstStyle/>
        <a:p>
          <a:r>
            <a:rPr lang="en-US" sz="2800" dirty="0" smtClean="0">
              <a:solidFill>
                <a:srgbClr val="00355F"/>
              </a:solidFill>
            </a:rPr>
            <a:t>Group 1</a:t>
          </a:r>
          <a:endParaRPr lang="en-US" sz="2800" dirty="0">
            <a:solidFill>
              <a:srgbClr val="00355F"/>
            </a:solidFill>
          </a:endParaRPr>
        </a:p>
      </dgm:t>
    </dgm:pt>
    <dgm:pt modelId="{3F38BD01-C670-444F-9DE6-04CB92373D21}" type="parTrans" cxnId="{3C6E521D-4072-43D6-9CF1-9DFD50722B5F}">
      <dgm:prSet/>
      <dgm:spPr/>
      <dgm:t>
        <a:bodyPr/>
        <a:lstStyle/>
        <a:p>
          <a:endParaRPr lang="en-US"/>
        </a:p>
      </dgm:t>
    </dgm:pt>
    <dgm:pt modelId="{A5843555-DDCD-4125-8A4C-28ECADD25BA2}" type="sibTrans" cxnId="{3C6E521D-4072-43D6-9CF1-9DFD50722B5F}">
      <dgm:prSet/>
      <dgm:spPr/>
      <dgm:t>
        <a:bodyPr/>
        <a:lstStyle/>
        <a:p>
          <a:endParaRPr lang="en-US"/>
        </a:p>
      </dgm:t>
    </dgm:pt>
    <dgm:pt modelId="{48D3111A-0A1E-43BD-B9FB-BFF9A0CE1851}">
      <dgm:prSet phldrT="[Text]" custT="1"/>
      <dgm:spPr/>
      <dgm:t>
        <a:bodyPr anchor="t"/>
        <a:lstStyle/>
        <a:p>
          <a:r>
            <a:rPr lang="en-US" sz="2800" dirty="0" smtClean="0">
              <a:solidFill>
                <a:srgbClr val="00355F"/>
              </a:solidFill>
            </a:rPr>
            <a:t>Group 2</a:t>
          </a:r>
          <a:endParaRPr lang="en-US" sz="2800" dirty="0">
            <a:solidFill>
              <a:srgbClr val="00355F"/>
            </a:solidFill>
          </a:endParaRPr>
        </a:p>
      </dgm:t>
    </dgm:pt>
    <dgm:pt modelId="{4CAEEBEC-604F-47A7-8671-52D8C2C8C57F}" type="parTrans" cxnId="{0233BB3E-42ED-441A-855E-CEA37DE64F38}">
      <dgm:prSet/>
      <dgm:spPr/>
      <dgm:t>
        <a:bodyPr/>
        <a:lstStyle/>
        <a:p>
          <a:endParaRPr lang="en-US"/>
        </a:p>
      </dgm:t>
    </dgm:pt>
    <dgm:pt modelId="{482FC245-D705-4720-82FB-EB7E47A8C9F4}" type="sibTrans" cxnId="{0233BB3E-42ED-441A-855E-CEA37DE64F38}">
      <dgm:prSet/>
      <dgm:spPr/>
      <dgm:t>
        <a:bodyPr/>
        <a:lstStyle/>
        <a:p>
          <a:endParaRPr lang="en-US"/>
        </a:p>
      </dgm:t>
    </dgm:pt>
    <dgm:pt modelId="{A32FBB47-78C0-45F1-8595-01ABCFA70D91}" type="pres">
      <dgm:prSet presAssocID="{083009D5-E3BC-499D-87E5-D4AEC00B50D2}" presName="compositeShape" presStyleCnt="0">
        <dgm:presLayoutVars>
          <dgm:chMax val="7"/>
          <dgm:dir/>
          <dgm:resizeHandles val="exact"/>
        </dgm:presLayoutVars>
      </dgm:prSet>
      <dgm:spPr/>
    </dgm:pt>
    <dgm:pt modelId="{EC275B93-70AD-4BA9-A996-6315E876A189}" type="pres">
      <dgm:prSet presAssocID="{ED1B3FAB-147F-4454-804E-E8530353188D}" presName="circ1" presStyleLbl="vennNode1" presStyleIdx="0" presStyleCnt="2" custLinFactNeighborX="6071"/>
      <dgm:spPr/>
      <dgm:t>
        <a:bodyPr/>
        <a:lstStyle/>
        <a:p>
          <a:endParaRPr lang="en-US"/>
        </a:p>
      </dgm:t>
    </dgm:pt>
    <dgm:pt modelId="{316D7CCF-BDBC-4DEC-8B9C-4331AA6E50DC}" type="pres">
      <dgm:prSet presAssocID="{ED1B3FAB-147F-4454-804E-E8530353188D}" presName="circ1Tx" presStyleLbl="revTx" presStyleIdx="0" presStyleCnt="0">
        <dgm:presLayoutVars>
          <dgm:chMax val="0"/>
          <dgm:chPref val="0"/>
          <dgm:bulletEnabled val="1"/>
        </dgm:presLayoutVars>
      </dgm:prSet>
      <dgm:spPr/>
      <dgm:t>
        <a:bodyPr/>
        <a:lstStyle/>
        <a:p>
          <a:endParaRPr lang="en-US"/>
        </a:p>
      </dgm:t>
    </dgm:pt>
    <dgm:pt modelId="{E67D7761-CE07-4761-9DC2-78F7417B6E04}" type="pres">
      <dgm:prSet presAssocID="{48D3111A-0A1E-43BD-B9FB-BFF9A0CE1851}" presName="circ2" presStyleLbl="vennNode1" presStyleIdx="1" presStyleCnt="2" custLinFactNeighborX="-6135"/>
      <dgm:spPr/>
      <dgm:t>
        <a:bodyPr/>
        <a:lstStyle/>
        <a:p>
          <a:endParaRPr lang="en-US"/>
        </a:p>
      </dgm:t>
    </dgm:pt>
    <dgm:pt modelId="{5C575850-B4D5-48F4-A854-F4EFD9AAD31C}" type="pres">
      <dgm:prSet presAssocID="{48D3111A-0A1E-43BD-B9FB-BFF9A0CE1851}" presName="circ2Tx" presStyleLbl="revTx" presStyleIdx="0" presStyleCnt="0">
        <dgm:presLayoutVars>
          <dgm:chMax val="0"/>
          <dgm:chPref val="0"/>
          <dgm:bulletEnabled val="1"/>
        </dgm:presLayoutVars>
      </dgm:prSet>
      <dgm:spPr/>
      <dgm:t>
        <a:bodyPr/>
        <a:lstStyle/>
        <a:p>
          <a:endParaRPr lang="en-US"/>
        </a:p>
      </dgm:t>
    </dgm:pt>
  </dgm:ptLst>
  <dgm:cxnLst>
    <dgm:cxn modelId="{3C6E521D-4072-43D6-9CF1-9DFD50722B5F}" srcId="{083009D5-E3BC-499D-87E5-D4AEC00B50D2}" destId="{ED1B3FAB-147F-4454-804E-E8530353188D}" srcOrd="0" destOrd="0" parTransId="{3F38BD01-C670-444F-9DE6-04CB92373D21}" sibTransId="{A5843555-DDCD-4125-8A4C-28ECADD25BA2}"/>
    <dgm:cxn modelId="{36C1037A-50F9-424F-98F3-9864CEB3289B}" type="presOf" srcId="{48D3111A-0A1E-43BD-B9FB-BFF9A0CE1851}" destId="{5C575850-B4D5-48F4-A854-F4EFD9AAD31C}" srcOrd="1" destOrd="0" presId="urn:microsoft.com/office/officeart/2005/8/layout/venn1"/>
    <dgm:cxn modelId="{2B6166AF-7383-46D1-BDE3-FC9D76F90B68}" type="presOf" srcId="{48D3111A-0A1E-43BD-B9FB-BFF9A0CE1851}" destId="{E67D7761-CE07-4761-9DC2-78F7417B6E04}" srcOrd="0" destOrd="0" presId="urn:microsoft.com/office/officeart/2005/8/layout/venn1"/>
    <dgm:cxn modelId="{F6DC8C41-61E7-453C-948C-DF31958BA5A3}" type="presOf" srcId="{ED1B3FAB-147F-4454-804E-E8530353188D}" destId="{EC275B93-70AD-4BA9-A996-6315E876A189}" srcOrd="0" destOrd="0" presId="urn:microsoft.com/office/officeart/2005/8/layout/venn1"/>
    <dgm:cxn modelId="{0233BB3E-42ED-441A-855E-CEA37DE64F38}" srcId="{083009D5-E3BC-499D-87E5-D4AEC00B50D2}" destId="{48D3111A-0A1E-43BD-B9FB-BFF9A0CE1851}" srcOrd="1" destOrd="0" parTransId="{4CAEEBEC-604F-47A7-8671-52D8C2C8C57F}" sibTransId="{482FC245-D705-4720-82FB-EB7E47A8C9F4}"/>
    <dgm:cxn modelId="{C49BBDDB-7AE1-43F3-9720-37F71003DEE1}" type="presOf" srcId="{083009D5-E3BC-499D-87E5-D4AEC00B50D2}" destId="{A32FBB47-78C0-45F1-8595-01ABCFA70D91}" srcOrd="0" destOrd="0" presId="urn:microsoft.com/office/officeart/2005/8/layout/venn1"/>
    <dgm:cxn modelId="{22A2EA4D-3909-4064-8ACA-92355EBE3F38}" type="presOf" srcId="{ED1B3FAB-147F-4454-804E-E8530353188D}" destId="{316D7CCF-BDBC-4DEC-8B9C-4331AA6E50DC}" srcOrd="1" destOrd="0" presId="urn:microsoft.com/office/officeart/2005/8/layout/venn1"/>
    <dgm:cxn modelId="{8F1543E5-04AF-4174-A340-45DFEB2D0EC4}" type="presParOf" srcId="{A32FBB47-78C0-45F1-8595-01ABCFA70D91}" destId="{EC275B93-70AD-4BA9-A996-6315E876A189}" srcOrd="0" destOrd="0" presId="urn:microsoft.com/office/officeart/2005/8/layout/venn1"/>
    <dgm:cxn modelId="{A828946D-156E-4238-86A2-0BD570924FF7}" type="presParOf" srcId="{A32FBB47-78C0-45F1-8595-01ABCFA70D91}" destId="{316D7CCF-BDBC-4DEC-8B9C-4331AA6E50DC}" srcOrd="1" destOrd="0" presId="urn:microsoft.com/office/officeart/2005/8/layout/venn1"/>
    <dgm:cxn modelId="{ED6C068B-C421-48A5-A61F-46FE78257157}" type="presParOf" srcId="{A32FBB47-78C0-45F1-8595-01ABCFA70D91}" destId="{E67D7761-CE07-4761-9DC2-78F7417B6E04}" srcOrd="2" destOrd="0" presId="urn:microsoft.com/office/officeart/2005/8/layout/venn1"/>
    <dgm:cxn modelId="{6A2A94A1-96E1-48D2-838D-E20602341429}" type="presParOf" srcId="{A32FBB47-78C0-45F1-8595-01ABCFA70D91}" destId="{5C575850-B4D5-48F4-A854-F4EFD9AAD31C}"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75B93-70AD-4BA9-A996-6315E876A189}">
      <dsp:nvSpPr>
        <dsp:cNvPr id="0" name=""/>
        <dsp:cNvSpPr/>
      </dsp:nvSpPr>
      <dsp:spPr>
        <a:xfrm>
          <a:off x="254242" y="274835"/>
          <a:ext cx="2511028" cy="25110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pPr>
          <a:r>
            <a:rPr lang="en-US" sz="2800" kern="1200" dirty="0" smtClean="0">
              <a:solidFill>
                <a:srgbClr val="00355F"/>
              </a:solidFill>
            </a:rPr>
            <a:t>Group 1</a:t>
          </a:r>
          <a:endParaRPr lang="en-US" sz="2800" kern="1200" dirty="0">
            <a:solidFill>
              <a:srgbClr val="00355F"/>
            </a:solidFill>
          </a:endParaRPr>
        </a:p>
      </dsp:txBody>
      <dsp:txXfrm>
        <a:off x="604882" y="570940"/>
        <a:ext cx="1447800" cy="1918819"/>
      </dsp:txXfrm>
    </dsp:sp>
    <dsp:sp modelId="{E67D7761-CE07-4761-9DC2-78F7417B6E04}">
      <dsp:nvSpPr>
        <dsp:cNvPr id="0" name=""/>
        <dsp:cNvSpPr/>
      </dsp:nvSpPr>
      <dsp:spPr>
        <a:xfrm>
          <a:off x="1757496" y="274835"/>
          <a:ext cx="2511028" cy="25110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pPr>
          <a:r>
            <a:rPr lang="en-US" sz="2800" kern="1200" dirty="0" smtClean="0">
              <a:solidFill>
                <a:srgbClr val="00355F"/>
              </a:solidFill>
            </a:rPr>
            <a:t>Group 2</a:t>
          </a:r>
          <a:endParaRPr lang="en-US" sz="2800" kern="1200" dirty="0">
            <a:solidFill>
              <a:srgbClr val="00355F"/>
            </a:solidFill>
          </a:endParaRPr>
        </a:p>
      </dsp:txBody>
      <dsp:txXfrm>
        <a:off x="2470085" y="570940"/>
        <a:ext cx="1447800" cy="191881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FFDFCE5-EAB4-6C4A-98CA-816B5F5A4086}" type="datetimeFigureOut">
              <a:rPr lang="en-US" smtClean="0"/>
              <a:t>6/16/2015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1F0B00A-4E44-D344-BCE7-E9F18610BF62}" type="slidenum">
              <a:rPr lang="en-US" smtClean="0"/>
              <a:t>‹#›</a:t>
            </a:fld>
            <a:endParaRPr lang="en-US"/>
          </a:p>
        </p:txBody>
      </p:sp>
    </p:spTree>
    <p:extLst>
      <p:ext uri="{BB962C8B-B14F-4D97-AF65-F5344CB8AC3E}">
        <p14:creationId xmlns:p14="http://schemas.microsoft.com/office/powerpoint/2010/main" val="3641792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750EA12-4C35-AA4A-BA9A-675775B63B20}" type="datetimeFigureOut">
              <a:rPr lang="en-US" smtClean="0"/>
              <a:t>6/16/2015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CB5C6BC-54A8-E646-8881-0FF071EE150A}" type="slidenum">
              <a:rPr lang="en-US" smtClean="0"/>
              <a:t>‹#›</a:t>
            </a:fld>
            <a:endParaRPr lang="en-US"/>
          </a:p>
        </p:txBody>
      </p:sp>
    </p:spTree>
    <p:extLst>
      <p:ext uri="{BB962C8B-B14F-4D97-AF65-F5344CB8AC3E}">
        <p14:creationId xmlns:p14="http://schemas.microsoft.com/office/powerpoint/2010/main" val="3791176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1</a:t>
            </a:fld>
            <a:endParaRPr lang="en-US"/>
          </a:p>
        </p:txBody>
      </p:sp>
    </p:spTree>
    <p:extLst>
      <p:ext uri="{BB962C8B-B14F-4D97-AF65-F5344CB8AC3E}">
        <p14:creationId xmlns:p14="http://schemas.microsoft.com/office/powerpoint/2010/main" val="1071963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smtClean="0"/>
              <a:t>So there are several options to use with scope and each one has its own purpose. For example, maybe you want some users to be able to see all folders and subfolders and documents, while you only want others to see that folder and subfolders.</a:t>
            </a:r>
          </a:p>
        </p:txBody>
      </p:sp>
      <p:sp>
        <p:nvSpPr>
          <p:cNvPr id="79876" name="Slide Number Placeholder 3"/>
          <p:cNvSpPr>
            <a:spLocks noGrp="1"/>
          </p:cNvSpPr>
          <p:nvPr>
            <p:ph type="sldNum" sz="quarter" idx="5"/>
          </p:nvPr>
        </p:nvSpPr>
        <p:spPr>
          <a:noFill/>
        </p:spPr>
        <p:txBody>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fld id="{46E06FE2-D251-41BF-B39B-19E0A359F087}" type="slidenum">
              <a:rPr lang="en-US" sz="1200" smtClean="0"/>
              <a:pPr/>
              <a:t>10</a:t>
            </a:fld>
            <a:endParaRPr lang="en-US" sz="1200" smtClean="0"/>
          </a:p>
        </p:txBody>
      </p:sp>
    </p:spTree>
    <p:extLst>
      <p:ext uri="{BB962C8B-B14F-4D97-AF65-F5344CB8AC3E}">
        <p14:creationId xmlns:p14="http://schemas.microsoft.com/office/powerpoint/2010/main" val="2215229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smtClean="0"/>
              <a:t>Now bear with me as I cover one more topic that deals with this.</a:t>
            </a:r>
          </a:p>
        </p:txBody>
      </p:sp>
      <p:sp>
        <p:nvSpPr>
          <p:cNvPr id="80900" name="Slide Number Placeholder 3"/>
          <p:cNvSpPr>
            <a:spLocks noGrp="1"/>
          </p:cNvSpPr>
          <p:nvPr>
            <p:ph type="sldNum" sz="quarter" idx="5"/>
          </p:nvPr>
        </p:nvSpPr>
        <p:spPr>
          <a:noFill/>
        </p:spPr>
        <p:txBody>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fld id="{6C1AB358-A9A9-46AD-82D8-278B06BC0827}" type="slidenum">
              <a:rPr lang="en-US" sz="1200" smtClean="0"/>
              <a:pPr/>
              <a:t>11</a:t>
            </a:fld>
            <a:endParaRPr lang="en-US" sz="1200" smtClean="0"/>
          </a:p>
        </p:txBody>
      </p:sp>
    </p:spTree>
    <p:extLst>
      <p:ext uri="{BB962C8B-B14F-4D97-AF65-F5344CB8AC3E}">
        <p14:creationId xmlns:p14="http://schemas.microsoft.com/office/powerpoint/2010/main" val="254129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US" smtClean="0"/>
              <a:t>Now bear with me as I cover one more topic that deals with this.</a:t>
            </a:r>
          </a:p>
        </p:txBody>
      </p:sp>
      <p:sp>
        <p:nvSpPr>
          <p:cNvPr id="81924" name="Slide Number Placeholder 3"/>
          <p:cNvSpPr>
            <a:spLocks noGrp="1"/>
          </p:cNvSpPr>
          <p:nvPr>
            <p:ph type="sldNum" sz="quarter" idx="5"/>
          </p:nvPr>
        </p:nvSpPr>
        <p:spPr>
          <a:noFill/>
        </p:spPr>
        <p:txBody>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fld id="{BBE65416-C0C0-4B75-A56C-81F3C4476739}" type="slidenum">
              <a:rPr lang="en-US" sz="1200" smtClean="0"/>
              <a:pPr/>
              <a:t>12</a:t>
            </a:fld>
            <a:endParaRPr lang="en-US" sz="1200" smtClean="0"/>
          </a:p>
        </p:txBody>
      </p:sp>
    </p:spTree>
    <p:extLst>
      <p:ext uri="{BB962C8B-B14F-4D97-AF65-F5344CB8AC3E}">
        <p14:creationId xmlns:p14="http://schemas.microsoft.com/office/powerpoint/2010/main" val="1095294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13</a:t>
            </a:fld>
            <a:endParaRPr lang="en-US"/>
          </a:p>
        </p:txBody>
      </p:sp>
    </p:spTree>
    <p:extLst>
      <p:ext uri="{BB962C8B-B14F-4D97-AF65-F5344CB8AC3E}">
        <p14:creationId xmlns:p14="http://schemas.microsoft.com/office/powerpoint/2010/main" val="1907133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smtClean="0"/>
              <a:t>So let’s see this in action</a:t>
            </a:r>
          </a:p>
        </p:txBody>
      </p:sp>
      <p:sp>
        <p:nvSpPr>
          <p:cNvPr id="83972" name="Slide Number Placeholder 3"/>
          <p:cNvSpPr>
            <a:spLocks noGrp="1"/>
          </p:cNvSpPr>
          <p:nvPr>
            <p:ph type="sldNum" sz="quarter" idx="5"/>
          </p:nvPr>
        </p:nvSpPr>
        <p:spPr>
          <a:noFill/>
        </p:spPr>
        <p:txBody>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fld id="{B63EDCAD-FA1F-420A-B713-B74BA78C65FE}" type="slidenum">
              <a:rPr lang="en-US" sz="1200" smtClean="0"/>
              <a:pPr/>
              <a:t>14</a:t>
            </a:fld>
            <a:endParaRPr lang="en-US" sz="1200" smtClean="0"/>
          </a:p>
        </p:txBody>
      </p:sp>
    </p:spTree>
    <p:extLst>
      <p:ext uri="{BB962C8B-B14F-4D97-AF65-F5344CB8AC3E}">
        <p14:creationId xmlns:p14="http://schemas.microsoft.com/office/powerpoint/2010/main" val="1497531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smtClean="0"/>
          </a:p>
        </p:txBody>
      </p:sp>
      <p:sp>
        <p:nvSpPr>
          <p:cNvPr id="84996" name="Slide Number Placeholder 3"/>
          <p:cNvSpPr>
            <a:spLocks noGrp="1"/>
          </p:cNvSpPr>
          <p:nvPr>
            <p:ph type="sldNum" sz="quarter" idx="5"/>
          </p:nvPr>
        </p:nvSpPr>
        <p:spPr>
          <a:noFill/>
        </p:spPr>
        <p:txBody>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fld id="{09BC1612-23BA-45C4-AC4E-97FB66384E5B}" type="slidenum">
              <a:rPr lang="en-US" sz="1200" smtClean="0"/>
              <a:pPr/>
              <a:t>15</a:t>
            </a:fld>
            <a:endParaRPr lang="en-US" sz="1200" smtClean="0"/>
          </a:p>
        </p:txBody>
      </p:sp>
    </p:spTree>
    <p:extLst>
      <p:ext uri="{BB962C8B-B14F-4D97-AF65-F5344CB8AC3E}">
        <p14:creationId xmlns:p14="http://schemas.microsoft.com/office/powerpoint/2010/main" val="2155830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16</a:t>
            </a:fld>
            <a:endParaRPr lang="en-US"/>
          </a:p>
        </p:txBody>
      </p:sp>
    </p:spTree>
    <p:extLst>
      <p:ext uri="{BB962C8B-B14F-4D97-AF65-F5344CB8AC3E}">
        <p14:creationId xmlns:p14="http://schemas.microsoft.com/office/powerpoint/2010/main" val="310484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17</a:t>
            </a:fld>
            <a:endParaRPr lang="en-US"/>
          </a:p>
        </p:txBody>
      </p:sp>
    </p:spTree>
    <p:extLst>
      <p:ext uri="{BB962C8B-B14F-4D97-AF65-F5344CB8AC3E}">
        <p14:creationId xmlns:p14="http://schemas.microsoft.com/office/powerpoint/2010/main" val="3157312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18</a:t>
            </a:fld>
            <a:endParaRPr lang="en-US"/>
          </a:p>
        </p:txBody>
      </p:sp>
    </p:spTree>
    <p:extLst>
      <p:ext uri="{BB962C8B-B14F-4D97-AF65-F5344CB8AC3E}">
        <p14:creationId xmlns:p14="http://schemas.microsoft.com/office/powerpoint/2010/main" val="4011176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19</a:t>
            </a:fld>
            <a:endParaRPr lang="en-US"/>
          </a:p>
        </p:txBody>
      </p:sp>
    </p:spTree>
    <p:extLst>
      <p:ext uri="{BB962C8B-B14F-4D97-AF65-F5344CB8AC3E}">
        <p14:creationId xmlns:p14="http://schemas.microsoft.com/office/powerpoint/2010/main" val="118423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2</a:t>
            </a:fld>
            <a:endParaRPr lang="en-US"/>
          </a:p>
        </p:txBody>
      </p:sp>
    </p:spTree>
    <p:extLst>
      <p:ext uri="{BB962C8B-B14F-4D97-AF65-F5344CB8AC3E}">
        <p14:creationId xmlns:p14="http://schemas.microsoft.com/office/powerpoint/2010/main" val="2487239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20</a:t>
            </a:fld>
            <a:endParaRPr lang="en-US"/>
          </a:p>
        </p:txBody>
      </p:sp>
    </p:spTree>
    <p:extLst>
      <p:ext uri="{BB962C8B-B14F-4D97-AF65-F5344CB8AC3E}">
        <p14:creationId xmlns:p14="http://schemas.microsoft.com/office/powerpoint/2010/main" val="3069459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21</a:t>
            </a:fld>
            <a:endParaRPr lang="en-US"/>
          </a:p>
        </p:txBody>
      </p:sp>
    </p:spTree>
    <p:extLst>
      <p:ext uri="{BB962C8B-B14F-4D97-AF65-F5344CB8AC3E}">
        <p14:creationId xmlns:p14="http://schemas.microsoft.com/office/powerpoint/2010/main" val="2880687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22</a:t>
            </a:fld>
            <a:endParaRPr lang="en-US"/>
          </a:p>
        </p:txBody>
      </p:sp>
    </p:spTree>
    <p:extLst>
      <p:ext uri="{BB962C8B-B14F-4D97-AF65-F5344CB8AC3E}">
        <p14:creationId xmlns:p14="http://schemas.microsoft.com/office/powerpoint/2010/main" val="1951288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23</a:t>
            </a:fld>
            <a:endParaRPr lang="en-US"/>
          </a:p>
        </p:txBody>
      </p:sp>
    </p:spTree>
    <p:extLst>
      <p:ext uri="{BB962C8B-B14F-4D97-AF65-F5344CB8AC3E}">
        <p14:creationId xmlns:p14="http://schemas.microsoft.com/office/powerpoint/2010/main" val="930877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smtClean="0"/>
          </a:p>
        </p:txBody>
      </p:sp>
      <p:sp>
        <p:nvSpPr>
          <p:cNvPr id="86020" name="Slide Number Placeholder 3"/>
          <p:cNvSpPr>
            <a:spLocks noGrp="1"/>
          </p:cNvSpPr>
          <p:nvPr>
            <p:ph type="sldNum" sz="quarter" idx="5"/>
          </p:nvPr>
        </p:nvSpPr>
        <p:spPr>
          <a:noFill/>
        </p:spPr>
        <p:txBody>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fld id="{7FB8AD25-4F5B-4E6D-99BF-141865533890}" type="slidenum">
              <a:rPr lang="en-US" sz="1200" smtClean="0"/>
              <a:pPr/>
              <a:t>24</a:t>
            </a:fld>
            <a:endParaRPr lang="en-US" sz="1200" smtClean="0"/>
          </a:p>
        </p:txBody>
      </p:sp>
    </p:spTree>
    <p:extLst>
      <p:ext uri="{BB962C8B-B14F-4D97-AF65-F5344CB8AC3E}">
        <p14:creationId xmlns:p14="http://schemas.microsoft.com/office/powerpoint/2010/main" val="1655729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smtClean="0"/>
          </a:p>
        </p:txBody>
      </p:sp>
      <p:sp>
        <p:nvSpPr>
          <p:cNvPr id="87044" name="Slide Number Placeholder 3"/>
          <p:cNvSpPr>
            <a:spLocks noGrp="1"/>
          </p:cNvSpPr>
          <p:nvPr>
            <p:ph type="sldNum" sz="quarter" idx="5"/>
          </p:nvPr>
        </p:nvSpPr>
        <p:spPr>
          <a:noFill/>
        </p:spPr>
        <p:txBody>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fld id="{7977AE17-6E56-40E5-8954-CAC9FCFE2745}" type="slidenum">
              <a:rPr lang="en-US" sz="1200" smtClean="0"/>
              <a:pPr/>
              <a:t>25</a:t>
            </a:fld>
            <a:endParaRPr lang="en-US" sz="1200" smtClean="0"/>
          </a:p>
        </p:txBody>
      </p:sp>
    </p:spTree>
    <p:extLst>
      <p:ext uri="{BB962C8B-B14F-4D97-AF65-F5344CB8AC3E}">
        <p14:creationId xmlns:p14="http://schemas.microsoft.com/office/powerpoint/2010/main" val="4269958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US" smtClean="0"/>
          </a:p>
        </p:txBody>
      </p:sp>
      <p:sp>
        <p:nvSpPr>
          <p:cNvPr id="88068" name="Slide Number Placeholder 3"/>
          <p:cNvSpPr>
            <a:spLocks noGrp="1"/>
          </p:cNvSpPr>
          <p:nvPr>
            <p:ph type="sldNum" sz="quarter" idx="5"/>
          </p:nvPr>
        </p:nvSpPr>
        <p:spPr>
          <a:noFill/>
        </p:spPr>
        <p:txBody>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fld id="{C6028649-FE40-425E-8E1B-9A87E6C924F2}" type="slidenum">
              <a:rPr lang="en-US" sz="1200" smtClean="0"/>
              <a:pPr/>
              <a:t>26</a:t>
            </a:fld>
            <a:endParaRPr lang="en-US" sz="1200" smtClean="0"/>
          </a:p>
        </p:txBody>
      </p:sp>
    </p:spTree>
    <p:extLst>
      <p:ext uri="{BB962C8B-B14F-4D97-AF65-F5344CB8AC3E}">
        <p14:creationId xmlns:p14="http://schemas.microsoft.com/office/powerpoint/2010/main" val="3812077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endParaRPr lang="en-US" smtClean="0"/>
          </a:p>
        </p:txBody>
      </p:sp>
      <p:sp>
        <p:nvSpPr>
          <p:cNvPr id="89092" name="Slide Number Placeholder 3"/>
          <p:cNvSpPr>
            <a:spLocks noGrp="1"/>
          </p:cNvSpPr>
          <p:nvPr>
            <p:ph type="sldNum" sz="quarter" idx="5"/>
          </p:nvPr>
        </p:nvSpPr>
        <p:spPr>
          <a:noFill/>
        </p:spPr>
        <p:txBody>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fld id="{E780ECCD-7F47-4DBB-91B3-C45B4B40E517}" type="slidenum">
              <a:rPr lang="en-US" sz="1200" smtClean="0"/>
              <a:pPr/>
              <a:t>27</a:t>
            </a:fld>
            <a:endParaRPr lang="en-US" sz="1200" smtClean="0"/>
          </a:p>
        </p:txBody>
      </p:sp>
    </p:spTree>
    <p:extLst>
      <p:ext uri="{BB962C8B-B14F-4D97-AF65-F5344CB8AC3E}">
        <p14:creationId xmlns:p14="http://schemas.microsoft.com/office/powerpoint/2010/main" val="2106481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28</a:t>
            </a:fld>
            <a:endParaRPr lang="en-US"/>
          </a:p>
        </p:txBody>
      </p:sp>
    </p:spTree>
    <p:extLst>
      <p:ext uri="{BB962C8B-B14F-4D97-AF65-F5344CB8AC3E}">
        <p14:creationId xmlns:p14="http://schemas.microsoft.com/office/powerpoint/2010/main" val="784091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Follow the guide</a:t>
            </a:r>
          </a:p>
        </p:txBody>
      </p:sp>
      <p:sp>
        <p:nvSpPr>
          <p:cNvPr id="91140" name="Slide Number Placeholder 3"/>
          <p:cNvSpPr>
            <a:spLocks noGrp="1"/>
          </p:cNvSpPr>
          <p:nvPr>
            <p:ph type="sldNum" sz="quarter" idx="5"/>
          </p:nvPr>
        </p:nvSpPr>
        <p:spPr>
          <a:noFill/>
        </p:spPr>
        <p:txBody>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fld id="{25838F7B-F70F-436E-A091-B3BC54BF832F}" type="slidenum">
              <a:rPr lang="en-US" sz="1200" smtClean="0"/>
              <a:pPr/>
              <a:t>29</a:t>
            </a:fld>
            <a:endParaRPr lang="en-US" sz="1200" smtClean="0"/>
          </a:p>
        </p:txBody>
      </p:sp>
    </p:spTree>
    <p:extLst>
      <p:ext uri="{BB962C8B-B14F-4D97-AF65-F5344CB8AC3E}">
        <p14:creationId xmlns:p14="http://schemas.microsoft.com/office/powerpoint/2010/main" val="135152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a:t>
            </a:r>
            <a:r>
              <a:rPr lang="en-US" dirty="0" smtClean="0"/>
              <a:t> facet of Laserfiche</a:t>
            </a:r>
            <a:r>
              <a:rPr lang="en-US" baseline="0" dirty="0" smtClean="0"/>
              <a:t> security is Authentication. The Authentication process is Laserfiche asking, “Who are you?” and “Do you have access?”</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a:t>
            </a:fld>
            <a:endParaRPr lang="en-US"/>
          </a:p>
        </p:txBody>
      </p:sp>
    </p:spTree>
    <p:extLst>
      <p:ext uri="{BB962C8B-B14F-4D97-AF65-F5344CB8AC3E}">
        <p14:creationId xmlns:p14="http://schemas.microsoft.com/office/powerpoint/2010/main" val="3763085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30</a:t>
            </a:fld>
            <a:endParaRPr lang="en-US"/>
          </a:p>
        </p:txBody>
      </p:sp>
    </p:spTree>
    <p:extLst>
      <p:ext uri="{BB962C8B-B14F-4D97-AF65-F5344CB8AC3E}">
        <p14:creationId xmlns:p14="http://schemas.microsoft.com/office/powerpoint/2010/main" val="2368347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31</a:t>
            </a:fld>
            <a:endParaRPr lang="en-US"/>
          </a:p>
        </p:txBody>
      </p:sp>
    </p:spTree>
    <p:extLst>
      <p:ext uri="{BB962C8B-B14F-4D97-AF65-F5344CB8AC3E}">
        <p14:creationId xmlns:p14="http://schemas.microsoft.com/office/powerpoint/2010/main" val="381924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32</a:t>
            </a:fld>
            <a:endParaRPr lang="en-US"/>
          </a:p>
        </p:txBody>
      </p:sp>
    </p:spTree>
    <p:extLst>
      <p:ext uri="{BB962C8B-B14F-4D97-AF65-F5344CB8AC3E}">
        <p14:creationId xmlns:p14="http://schemas.microsoft.com/office/powerpoint/2010/main" val="204043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33</a:t>
            </a:fld>
            <a:endParaRPr lang="en-US"/>
          </a:p>
        </p:txBody>
      </p:sp>
    </p:spTree>
    <p:extLst>
      <p:ext uri="{BB962C8B-B14F-4D97-AF65-F5344CB8AC3E}">
        <p14:creationId xmlns:p14="http://schemas.microsoft.com/office/powerpoint/2010/main" val="920874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34</a:t>
            </a:fld>
            <a:endParaRPr lang="en-US"/>
          </a:p>
        </p:txBody>
      </p:sp>
    </p:spTree>
    <p:extLst>
      <p:ext uri="{BB962C8B-B14F-4D97-AF65-F5344CB8AC3E}">
        <p14:creationId xmlns:p14="http://schemas.microsoft.com/office/powerpoint/2010/main" val="2992849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35</a:t>
            </a:fld>
            <a:endParaRPr lang="en-US"/>
          </a:p>
        </p:txBody>
      </p:sp>
    </p:spTree>
    <p:extLst>
      <p:ext uri="{BB962C8B-B14F-4D97-AF65-F5344CB8AC3E}">
        <p14:creationId xmlns:p14="http://schemas.microsoft.com/office/powerpoint/2010/main" val="2394086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36</a:t>
            </a:fld>
            <a:endParaRPr lang="en-US"/>
          </a:p>
        </p:txBody>
      </p:sp>
    </p:spTree>
    <p:extLst>
      <p:ext uri="{BB962C8B-B14F-4D97-AF65-F5344CB8AC3E}">
        <p14:creationId xmlns:p14="http://schemas.microsoft.com/office/powerpoint/2010/main" val="1265192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93188" name="Slide Number Placeholder 3"/>
          <p:cNvSpPr>
            <a:spLocks noGrp="1"/>
          </p:cNvSpPr>
          <p:nvPr>
            <p:ph type="sldNum" sz="quarter" idx="5"/>
          </p:nvPr>
        </p:nvSpPr>
        <p:spPr>
          <a:noFill/>
        </p:spPr>
        <p:txBody>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fld id="{1A037C3F-71F7-4B6F-B2C2-2A3B9002CE3E}" type="slidenum">
              <a:rPr lang="en-US" sz="1200" smtClean="0"/>
              <a:pPr/>
              <a:t>37</a:t>
            </a:fld>
            <a:endParaRPr lang="en-US" sz="1200" smtClean="0"/>
          </a:p>
        </p:txBody>
      </p:sp>
    </p:spTree>
    <p:extLst>
      <p:ext uri="{BB962C8B-B14F-4D97-AF65-F5344CB8AC3E}">
        <p14:creationId xmlns:p14="http://schemas.microsoft.com/office/powerpoint/2010/main" val="2372139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38</a:t>
            </a:fld>
            <a:endParaRPr lang="en-US"/>
          </a:p>
        </p:txBody>
      </p:sp>
    </p:spTree>
    <p:extLst>
      <p:ext uri="{BB962C8B-B14F-4D97-AF65-F5344CB8AC3E}">
        <p14:creationId xmlns:p14="http://schemas.microsoft.com/office/powerpoint/2010/main" val="4469247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39</a:t>
            </a:fld>
            <a:endParaRPr lang="en-US"/>
          </a:p>
        </p:txBody>
      </p:sp>
    </p:spTree>
    <p:extLst>
      <p:ext uri="{BB962C8B-B14F-4D97-AF65-F5344CB8AC3E}">
        <p14:creationId xmlns:p14="http://schemas.microsoft.com/office/powerpoint/2010/main" val="422414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3 different ways that Laserfiche can authenticate users: Using Laserfiche Trustee accounts (where a user is created in the Admin Console and given a username and password), using Windows account credentials, or using LDAP accounts</a:t>
            </a:r>
          </a:p>
          <a:p>
            <a:endParaRPr lang="en-US" baseline="0" dirty="0" smtClean="0"/>
          </a:p>
          <a:p>
            <a:r>
              <a:rPr lang="en-US" baseline="0" dirty="0" smtClean="0"/>
              <a:t>We normally recommend that Windows or LDAP Accounts are used, as this way users have fewer passwords to remember,  and it makes security and administration tasks simpler. For example, when a new employee joins a company, the system administrators would only need to add a Windows Account for the new employee, which would then also grant them access to Laserfiche.</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a:t>
            </a:fld>
            <a:endParaRPr lang="en-US"/>
          </a:p>
        </p:txBody>
      </p:sp>
    </p:spTree>
    <p:extLst>
      <p:ext uri="{BB962C8B-B14F-4D97-AF65-F5344CB8AC3E}">
        <p14:creationId xmlns:p14="http://schemas.microsoft.com/office/powerpoint/2010/main" val="3763085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40</a:t>
            </a:fld>
            <a:endParaRPr lang="en-US"/>
          </a:p>
        </p:txBody>
      </p:sp>
    </p:spTree>
    <p:extLst>
      <p:ext uri="{BB962C8B-B14F-4D97-AF65-F5344CB8AC3E}">
        <p14:creationId xmlns:p14="http://schemas.microsoft.com/office/powerpoint/2010/main" val="542940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41</a:t>
            </a:fld>
            <a:endParaRPr lang="en-US"/>
          </a:p>
        </p:txBody>
      </p:sp>
    </p:spTree>
    <p:extLst>
      <p:ext uri="{BB962C8B-B14F-4D97-AF65-F5344CB8AC3E}">
        <p14:creationId xmlns:p14="http://schemas.microsoft.com/office/powerpoint/2010/main" val="2301709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42</a:t>
            </a:fld>
            <a:endParaRPr lang="en-US"/>
          </a:p>
        </p:txBody>
      </p:sp>
    </p:spTree>
    <p:extLst>
      <p:ext uri="{BB962C8B-B14F-4D97-AF65-F5344CB8AC3E}">
        <p14:creationId xmlns:p14="http://schemas.microsoft.com/office/powerpoint/2010/main" val="3758181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begin the lab portion of this class, are there any questions?</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43</a:t>
            </a:fld>
            <a:endParaRPr lang="en-US"/>
          </a:p>
        </p:txBody>
      </p:sp>
    </p:spTree>
    <p:extLst>
      <p:ext uri="{BB962C8B-B14F-4D97-AF65-F5344CB8AC3E}">
        <p14:creationId xmlns:p14="http://schemas.microsoft.com/office/powerpoint/2010/main" val="32549582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End </a:t>
            </a:r>
            <a:r>
              <a:rPr lang="en-US" altLang="en-US" baseline="0" dirty="0" smtClean="0"/>
              <a:t>your presentation on this slide, but remember to ask for questions.</a:t>
            </a:r>
            <a:endParaRPr lang="en-US" altLang="en-US" dirty="0" smtClean="0"/>
          </a:p>
          <a:p>
            <a:pPr eaLnBrk="1" hangingPunct="1">
              <a:spcBef>
                <a:spcPct val="0"/>
              </a:spcBef>
            </a:pPr>
            <a:r>
              <a:rPr lang="en-US" altLang="en-US" smtClean="0"/>
              <a:t>Resources: List </a:t>
            </a:r>
            <a:r>
              <a:rPr lang="en-US" altLang="en-US" dirty="0" smtClean="0"/>
              <a:t>other courses, papers, videos, etc., relevant to your course material.</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2CC3C22-70BF-4A11-B140-3F56A1DE4B7D}" type="slidenum">
              <a:rPr lang="en-US" altLang="en-US">
                <a:latin typeface="Calibri" pitchFamily="34" charset="0"/>
              </a:rPr>
              <a:pPr eaLnBrk="1" hangingPunct="1"/>
              <a:t>44</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a:t>
            </a:r>
            <a:r>
              <a:rPr lang="en-US" baseline="0" dirty="0" smtClean="0"/>
              <a:t> </a:t>
            </a:r>
            <a:r>
              <a:rPr lang="en-US" dirty="0" smtClean="0"/>
              <a:t>user is authenticated, </a:t>
            </a:r>
            <a:r>
              <a:rPr lang="en-US" baseline="0" dirty="0" smtClean="0"/>
              <a:t>the next question becomes “what can you do” as a user? The Authorization aspect of Laserfiche security controls what users can do and see, and is extremely granular, allowing for extensive customization of security policies. </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5</a:t>
            </a:fld>
            <a:endParaRPr lang="en-US"/>
          </a:p>
        </p:txBody>
      </p:sp>
    </p:spTree>
    <p:extLst>
      <p:ext uri="{BB962C8B-B14F-4D97-AF65-F5344CB8AC3E}">
        <p14:creationId xmlns:p14="http://schemas.microsoft.com/office/powerpoint/2010/main" val="376308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Configurable security settings include privileges, which control administrative abilities such</a:t>
            </a:r>
            <a:r>
              <a:rPr lang="en-US" baseline="0" dirty="0" smtClean="0"/>
              <a:t> as</a:t>
            </a:r>
            <a:r>
              <a:rPr lang="en-US" dirty="0" smtClean="0"/>
              <a:t> creating new user accounts, creating and editing templates, and permanently purging</a:t>
            </a:r>
            <a:r>
              <a:rPr lang="en-US" baseline="0" dirty="0" smtClean="0"/>
              <a:t> entries;</a:t>
            </a:r>
            <a:r>
              <a:rPr lang="en-US" dirty="0" smtClean="0"/>
              <a:t> feature rights,</a:t>
            </a:r>
            <a:r>
              <a:rPr lang="en-US" baseline="0" dirty="0" smtClean="0"/>
              <a:t> which control access to functionality such as scanning, searching, and exporting; access rights, which affect user’s abilities to view and alter specific repository entries, fields, templates, and volumes; and security tags, which provide a heavily restrictive way of only allowing entry access to a file or folder to a specific user. </a:t>
            </a:r>
          </a:p>
          <a:p>
            <a:endParaRPr lang="en-US" baseline="0" dirty="0" smtClean="0"/>
          </a:p>
          <a:p>
            <a:r>
              <a:rPr lang="en-US" baseline="0" dirty="0" smtClean="0"/>
              <a:t>Mention where these are set</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6</a:t>
            </a:fld>
            <a:endParaRPr lang="en-US"/>
          </a:p>
        </p:txBody>
      </p:sp>
    </p:spTree>
    <p:extLst>
      <p:ext uri="{BB962C8B-B14F-4D97-AF65-F5344CB8AC3E}">
        <p14:creationId xmlns:p14="http://schemas.microsoft.com/office/powerpoint/2010/main" val="376308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are security settings available to assign to individual users, but groups can also be created to apply</a:t>
            </a:r>
            <a:r>
              <a:rPr lang="en-US" baseline="0" dirty="0" smtClean="0"/>
              <a:t> security to a set of users at once. An individual can also belong to more than one group, and have sum of the rights and privileges assigned to their groups.</a:t>
            </a:r>
            <a:endParaRPr lang="en-US" dirty="0" smtClean="0"/>
          </a:p>
          <a:p>
            <a:endParaRPr lang="en-US" dirty="0" smtClean="0"/>
          </a:p>
          <a:p>
            <a:r>
              <a:rPr lang="en-US" dirty="0" smtClean="0"/>
              <a:t>Change</a:t>
            </a:r>
            <a:r>
              <a:rPr lang="en-US" baseline="0" dirty="0" smtClean="0"/>
              <a:t> this to visually show groups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7</a:t>
            </a:fld>
            <a:endParaRPr lang="en-US"/>
          </a:p>
        </p:txBody>
      </p:sp>
    </p:spTree>
    <p:extLst>
      <p:ext uri="{BB962C8B-B14F-4D97-AF65-F5344CB8AC3E}">
        <p14:creationId xmlns:p14="http://schemas.microsoft.com/office/powerpoint/2010/main" val="376308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8</a:t>
            </a:fld>
            <a:endParaRPr lang="en-US"/>
          </a:p>
        </p:txBody>
      </p:sp>
    </p:spTree>
    <p:extLst>
      <p:ext uri="{BB962C8B-B14F-4D97-AF65-F5344CB8AC3E}">
        <p14:creationId xmlns:p14="http://schemas.microsoft.com/office/powerpoint/2010/main" val="384264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9</a:t>
            </a:fld>
            <a:endParaRPr lang="en-US"/>
          </a:p>
        </p:txBody>
      </p:sp>
    </p:spTree>
    <p:extLst>
      <p:ext uri="{BB962C8B-B14F-4D97-AF65-F5344CB8AC3E}">
        <p14:creationId xmlns:p14="http://schemas.microsoft.com/office/powerpoint/2010/main" val="3402405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32713"/>
            <a:ext cx="7772400" cy="1102519"/>
          </a:xfrm>
        </p:spPr>
        <p:txBody>
          <a:bodyPr>
            <a:normAutofit/>
          </a:bodyPr>
          <a:lstStyle>
            <a:lvl1pPr>
              <a:defRPr sz="3600" b="1">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1602318"/>
            <a:ext cx="6400800" cy="131445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en-US" dirty="0"/>
          </a:p>
        </p:txBody>
      </p:sp>
      <p:sp>
        <p:nvSpPr>
          <p:cNvPr id="10" name="Text Placeholder 9"/>
          <p:cNvSpPr>
            <a:spLocks noGrp="1"/>
          </p:cNvSpPr>
          <p:nvPr>
            <p:ph type="body" sz="quarter" idx="10" hasCustomPrompt="1"/>
          </p:nvPr>
        </p:nvSpPr>
        <p:spPr>
          <a:xfrm>
            <a:off x="2971800" y="3038476"/>
            <a:ext cx="3200400" cy="344312"/>
          </a:xfrm>
        </p:spPr>
        <p:txBody>
          <a:bodyPr>
            <a:noAutofit/>
          </a:bodyPr>
          <a:lstStyle>
            <a:lvl1pPr marL="0" indent="0" algn="ctr">
              <a:buFontTx/>
              <a:buNone/>
              <a:defRPr sz="16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Presenter Name</a:t>
            </a:r>
          </a:p>
        </p:txBody>
      </p:sp>
      <p:sp>
        <p:nvSpPr>
          <p:cNvPr id="13" name="Picture Placeholder 12"/>
          <p:cNvSpPr>
            <a:spLocks noGrp="1"/>
          </p:cNvSpPr>
          <p:nvPr>
            <p:ph type="pic" sz="quarter" idx="12" hasCustomPrompt="1"/>
          </p:nvPr>
        </p:nvSpPr>
        <p:spPr>
          <a:xfrm>
            <a:off x="260349" y="4341092"/>
            <a:ext cx="6543771" cy="677332"/>
          </a:xfrm>
        </p:spPr>
        <p:txBody>
          <a:bodyPr>
            <a:normAutofit/>
          </a:bodyPr>
          <a:lstStyle>
            <a:lvl1pPr marL="0" indent="0">
              <a:buNone/>
              <a:defRPr sz="1200" i="1">
                <a:solidFill>
                  <a:schemeClr val="bg1"/>
                </a:solidFill>
              </a:defRPr>
            </a:lvl1pPr>
          </a:lstStyle>
          <a:p>
            <a:r>
              <a:rPr lang="en-US" dirty="0" smtClean="0"/>
              <a:t>Additional Logos (optional)</a:t>
            </a:r>
            <a:endParaRPr lang="en-US" dirty="0"/>
          </a:p>
        </p:txBody>
      </p:sp>
      <p:sp>
        <p:nvSpPr>
          <p:cNvPr id="14" name="Text Placeholder 9"/>
          <p:cNvSpPr>
            <a:spLocks noGrp="1"/>
          </p:cNvSpPr>
          <p:nvPr>
            <p:ph type="body" sz="quarter" idx="13" hasCustomPrompt="1"/>
          </p:nvPr>
        </p:nvSpPr>
        <p:spPr>
          <a:xfrm>
            <a:off x="2971800" y="3382788"/>
            <a:ext cx="3200400" cy="293913"/>
          </a:xfrm>
        </p:spPr>
        <p:txBody>
          <a:bodyPr>
            <a:noAutofit/>
          </a:bodyPr>
          <a:lstStyle>
            <a:lvl1pPr marL="0" indent="0" algn="ctr">
              <a:buFontTx/>
              <a:buNone/>
              <a:defRPr sz="12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Title</a:t>
            </a:r>
          </a:p>
        </p:txBody>
      </p:sp>
    </p:spTree>
    <p:extLst>
      <p:ext uri="{BB962C8B-B14F-4D97-AF65-F5344CB8AC3E}">
        <p14:creationId xmlns:p14="http://schemas.microsoft.com/office/powerpoint/2010/main" val="115831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1762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523517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523517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95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Title Bar ">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860" y="-1458"/>
            <a:ext cx="8229600" cy="669845"/>
          </a:xfrm>
        </p:spPr>
        <p:txBody>
          <a:bodyPr>
            <a:noAutofit/>
          </a:bodyPr>
          <a:lstStyle>
            <a:lvl1pPr algn="l">
              <a:defRPr sz="36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99860" y="936010"/>
            <a:ext cx="8229600" cy="3544795"/>
          </a:xfrm>
          <a:ln>
            <a:noFill/>
          </a:ln>
        </p:spPr>
        <p:txBody>
          <a:bodyPr>
            <a:normAutofit/>
          </a:bodyPr>
          <a:lstStyle>
            <a:lvl1pPr marL="342900" indent="-342900">
              <a:lnSpc>
                <a:spcPct val="100000"/>
              </a:lnSpc>
              <a:buFont typeface="Lucida Grande"/>
              <a:buChar char="‣"/>
              <a:defRPr sz="3200">
                <a:solidFill>
                  <a:schemeClr val="tx1"/>
                </a:solidFill>
              </a:defRPr>
            </a:lvl1pPr>
            <a:lvl2pPr marL="742950" indent="-285750">
              <a:buFont typeface="Arial"/>
              <a:buChar char="•"/>
              <a:defRPr baseline="0">
                <a:solidFill>
                  <a:schemeClr val="tx1"/>
                </a:solidFill>
              </a:defRPr>
            </a:lvl2pPr>
            <a:lvl3pPr marL="1143000" indent="-228600">
              <a:buFont typeface="Wingdings" charset="2"/>
              <a:buChar char="§"/>
              <a:defRPr baseline="0">
                <a:solidFill>
                  <a:schemeClr val="tx1"/>
                </a:solidFill>
              </a:defRPr>
            </a:lvl3pPr>
            <a:lvl4pPr marL="1600200" indent="-228600">
              <a:buFont typeface="Courier New"/>
              <a:buChar char="o"/>
              <a:defRPr>
                <a:solidFill>
                  <a:schemeClr val="tx1"/>
                </a:solidFill>
              </a:defRPr>
            </a:lvl4pPr>
            <a:lvl5pPr marL="2057400" indent="-228600">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6799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32713"/>
            <a:ext cx="7772400" cy="1102519"/>
          </a:xfrm>
        </p:spPr>
        <p:txBody>
          <a:bodyPr>
            <a:normAutofit/>
          </a:bodyPr>
          <a:lstStyle>
            <a:lvl1pPr>
              <a:defRPr sz="3600" b="1">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1602318"/>
            <a:ext cx="6400800" cy="131445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en-US" dirty="0"/>
          </a:p>
        </p:txBody>
      </p:sp>
      <p:sp>
        <p:nvSpPr>
          <p:cNvPr id="10" name="Text Placeholder 9"/>
          <p:cNvSpPr>
            <a:spLocks noGrp="1"/>
          </p:cNvSpPr>
          <p:nvPr>
            <p:ph type="body" sz="quarter" idx="10" hasCustomPrompt="1"/>
          </p:nvPr>
        </p:nvSpPr>
        <p:spPr>
          <a:xfrm>
            <a:off x="685801" y="3038476"/>
            <a:ext cx="3886200" cy="344312"/>
          </a:xfrm>
        </p:spPr>
        <p:txBody>
          <a:bodyPr>
            <a:noAutofit/>
          </a:bodyPr>
          <a:lstStyle>
            <a:lvl1pPr marL="0" indent="0" algn="ctr">
              <a:buFontTx/>
              <a:buNone/>
              <a:defRPr sz="16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Presenter Name</a:t>
            </a:r>
          </a:p>
        </p:txBody>
      </p:sp>
      <p:sp>
        <p:nvSpPr>
          <p:cNvPr id="14" name="Text Placeholder 9"/>
          <p:cNvSpPr>
            <a:spLocks noGrp="1"/>
          </p:cNvSpPr>
          <p:nvPr>
            <p:ph type="body" sz="quarter" idx="13" hasCustomPrompt="1"/>
          </p:nvPr>
        </p:nvSpPr>
        <p:spPr>
          <a:xfrm>
            <a:off x="685801" y="3382788"/>
            <a:ext cx="3886200" cy="293913"/>
          </a:xfrm>
        </p:spPr>
        <p:txBody>
          <a:bodyPr>
            <a:noAutofit/>
          </a:bodyPr>
          <a:lstStyle>
            <a:lvl1pPr marL="0" indent="0" algn="ctr">
              <a:buFontTx/>
              <a:buNone/>
              <a:defRPr sz="12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Title</a:t>
            </a:r>
          </a:p>
        </p:txBody>
      </p:sp>
      <p:sp>
        <p:nvSpPr>
          <p:cNvPr id="7" name="Text Placeholder 9"/>
          <p:cNvSpPr>
            <a:spLocks noGrp="1"/>
          </p:cNvSpPr>
          <p:nvPr>
            <p:ph type="body" sz="quarter" idx="14" hasCustomPrompt="1"/>
          </p:nvPr>
        </p:nvSpPr>
        <p:spPr>
          <a:xfrm>
            <a:off x="4572000" y="3038476"/>
            <a:ext cx="3886200" cy="344312"/>
          </a:xfrm>
        </p:spPr>
        <p:txBody>
          <a:bodyPr>
            <a:noAutofit/>
          </a:bodyPr>
          <a:lstStyle>
            <a:lvl1pPr marL="0" indent="0" algn="ctr">
              <a:buFontTx/>
              <a:buNone/>
              <a:defRPr sz="16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Presenter Name</a:t>
            </a:r>
          </a:p>
        </p:txBody>
      </p:sp>
      <p:sp>
        <p:nvSpPr>
          <p:cNvPr id="8" name="Text Placeholder 9"/>
          <p:cNvSpPr>
            <a:spLocks noGrp="1"/>
          </p:cNvSpPr>
          <p:nvPr>
            <p:ph type="body" sz="quarter" idx="15" hasCustomPrompt="1"/>
          </p:nvPr>
        </p:nvSpPr>
        <p:spPr>
          <a:xfrm>
            <a:off x="4572000" y="3382788"/>
            <a:ext cx="3886200" cy="293913"/>
          </a:xfrm>
        </p:spPr>
        <p:txBody>
          <a:bodyPr>
            <a:noAutofit/>
          </a:bodyPr>
          <a:lstStyle>
            <a:lvl1pPr marL="0" indent="0" algn="ctr">
              <a:buFontTx/>
              <a:buNone/>
              <a:defRPr sz="12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Title</a:t>
            </a:r>
          </a:p>
        </p:txBody>
      </p:sp>
      <p:sp>
        <p:nvSpPr>
          <p:cNvPr id="9" name="Picture Placeholder 12"/>
          <p:cNvSpPr>
            <a:spLocks noGrp="1"/>
          </p:cNvSpPr>
          <p:nvPr>
            <p:ph type="pic" sz="quarter" idx="12" hasCustomPrompt="1"/>
          </p:nvPr>
        </p:nvSpPr>
        <p:spPr>
          <a:xfrm>
            <a:off x="260349" y="4341092"/>
            <a:ext cx="6543771" cy="677332"/>
          </a:xfrm>
        </p:spPr>
        <p:txBody>
          <a:bodyPr>
            <a:normAutofit/>
          </a:bodyPr>
          <a:lstStyle>
            <a:lvl1pPr marL="0" indent="0">
              <a:buNone/>
              <a:defRPr sz="1200" i="1">
                <a:solidFill>
                  <a:schemeClr val="bg1"/>
                </a:solidFill>
              </a:defRPr>
            </a:lvl1pPr>
          </a:lstStyle>
          <a:p>
            <a:r>
              <a:rPr lang="en-US" dirty="0" smtClean="0"/>
              <a:t>Additional Logos (optional)</a:t>
            </a:r>
            <a:endParaRPr lang="en-US" dirty="0"/>
          </a:p>
        </p:txBody>
      </p:sp>
    </p:spTree>
    <p:extLst>
      <p:ext uri="{BB962C8B-B14F-4D97-AF65-F5344CB8AC3E}">
        <p14:creationId xmlns:p14="http://schemas.microsoft.com/office/powerpoint/2010/main" val="248276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3442"/>
            <a:ext cx="7772400" cy="1102519"/>
          </a:xfrm>
        </p:spPr>
        <p:txBody>
          <a:bodyPr>
            <a:normAutofit/>
          </a:bodyPr>
          <a:lstStyle>
            <a:lvl1pPr>
              <a:defRPr sz="3600" b="1">
                <a:solidFill>
                  <a:schemeClr val="bg1"/>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371600" y="2423047"/>
            <a:ext cx="6400800" cy="131445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en-US" dirty="0"/>
          </a:p>
        </p:txBody>
      </p:sp>
    </p:spTree>
    <p:extLst>
      <p:ext uri="{BB962C8B-B14F-4D97-AF65-F5344CB8AC3E}">
        <p14:creationId xmlns:p14="http://schemas.microsoft.com/office/powerpoint/2010/main" val="360376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Title Ba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860" y="-1458"/>
            <a:ext cx="8229600" cy="669845"/>
          </a:xfrm>
        </p:spPr>
        <p:txBody>
          <a:bodyPr>
            <a:noAutofit/>
          </a:bodyPr>
          <a:lstStyle>
            <a:lvl1pPr algn="l">
              <a:defRPr sz="3600" b="1">
                <a:solidFill>
                  <a:schemeClr val="bg1"/>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299860" y="936010"/>
            <a:ext cx="8229600" cy="3544795"/>
          </a:xfrm>
        </p:spPr>
        <p:txBody>
          <a:bodyPr>
            <a:normAutofit/>
          </a:bodyPr>
          <a:lstStyle>
            <a:lvl1pPr marL="342900" indent="-342900">
              <a:lnSpc>
                <a:spcPct val="100000"/>
              </a:lnSpc>
              <a:buFont typeface="Lucida Grande"/>
              <a:buChar char="‣"/>
              <a:defRPr sz="3200"/>
            </a:lvl1pPr>
            <a:lvl2pPr marL="742950" indent="-285750">
              <a:buFont typeface="Arial"/>
              <a:buChar char="•"/>
              <a:defRPr baseline="0"/>
            </a:lvl2pPr>
            <a:lvl3pPr marL="1143000" indent="-228600">
              <a:buFont typeface="Wingdings" charset="2"/>
              <a:buChar char="§"/>
              <a:defRPr baseline="0"/>
            </a:lvl3pPr>
            <a:lvl4pPr marL="1600200" indent="-228600">
              <a:buFont typeface="Courier New"/>
              <a:buChar char="o"/>
              <a:defRPr/>
            </a:lvl4pPr>
            <a:lvl5pPr marL="2057400" indent="-228600">
              <a:buFont typeface="Lucida Grande"/>
              <a:buChar char="-"/>
              <a:defRPr/>
            </a:lvl5pPr>
          </a:lstStyle>
          <a:p>
            <a:pPr lvl="0"/>
            <a:r>
              <a:rPr lang="en-US" dirty="0" smtClean="0"/>
              <a:t>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8"/>
          <p:cNvSpPr>
            <a:spLocks noGrp="1"/>
          </p:cNvSpPr>
          <p:nvPr>
            <p:ph type="body" sz="quarter" idx="10" hasCustomPrompt="1"/>
          </p:nvPr>
        </p:nvSpPr>
        <p:spPr>
          <a:xfrm>
            <a:off x="294491" y="4826844"/>
            <a:ext cx="6233173" cy="316655"/>
          </a:xfrm>
        </p:spPr>
        <p:txBody>
          <a:bodyPr>
            <a:noAutofit/>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Section title or additional note (optional)</a:t>
            </a:r>
            <a:endParaRPr lang="en-US" dirty="0"/>
          </a:p>
        </p:txBody>
      </p:sp>
    </p:spTree>
    <p:extLst>
      <p:ext uri="{BB962C8B-B14F-4D97-AF65-F5344CB8AC3E}">
        <p14:creationId xmlns:p14="http://schemas.microsoft.com/office/powerpoint/2010/main" val="26736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itle Bar Run Smarte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860" y="-1458"/>
            <a:ext cx="8229600" cy="669845"/>
          </a:xfrm>
        </p:spPr>
        <p:txBody>
          <a:bodyPr>
            <a:noAutofit/>
          </a:bodyPr>
          <a:lstStyle>
            <a:lvl1pPr algn="l">
              <a:defRPr sz="3600" b="1">
                <a:solidFill>
                  <a:schemeClr val="bg1"/>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299860" y="936010"/>
            <a:ext cx="8229600" cy="3544795"/>
          </a:xfrm>
        </p:spPr>
        <p:txBody>
          <a:bodyPr>
            <a:normAutofit/>
          </a:bodyPr>
          <a:lstStyle>
            <a:lvl1pPr marL="342900" indent="-342900">
              <a:lnSpc>
                <a:spcPct val="100000"/>
              </a:lnSpc>
              <a:buFont typeface="Lucida Grande"/>
              <a:buChar char="‣"/>
              <a:defRPr sz="3200"/>
            </a:lvl1pPr>
            <a:lvl2pPr marL="742950" indent="-285750">
              <a:buFont typeface="Arial"/>
              <a:buChar char="•"/>
              <a:defRPr baseline="0"/>
            </a:lvl2pPr>
            <a:lvl3pPr marL="1143000" indent="-228600">
              <a:buFont typeface="Wingdings" charset="2"/>
              <a:buChar char="§"/>
              <a:defRPr baseline="0"/>
            </a:lvl3pPr>
            <a:lvl4pPr marL="1600200" indent="-228600">
              <a:buFont typeface="Courier New"/>
              <a:buChar char="o"/>
              <a:defRPr/>
            </a:lvl4pPr>
            <a:lvl5pPr marL="2057400" indent="-228600">
              <a:buFont typeface="Lucida Grande"/>
              <a:buChar char="-"/>
              <a:defRPr/>
            </a:lvl5pPr>
          </a:lstStyle>
          <a:p>
            <a:pPr lvl="0"/>
            <a:r>
              <a:rPr lang="en-US" dirty="0" smtClean="0"/>
              <a:t>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1787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sz="quarter" idx="13" hasCustomPrompt="1"/>
          </p:nvPr>
        </p:nvSpPr>
        <p:spPr>
          <a:xfrm>
            <a:off x="0" y="0"/>
            <a:ext cx="9144000" cy="4813300"/>
          </a:xfrm>
        </p:spPr>
        <p:txBody>
          <a:bodyPr>
            <a:normAutofit/>
          </a:bodyPr>
          <a:lstStyle>
            <a:lvl1pPr marL="0" indent="0" algn="ctr">
              <a:buNone/>
              <a:defRPr sz="2400" baseline="0">
                <a:solidFill>
                  <a:schemeClr val="bg1">
                    <a:lumMod val="75000"/>
                  </a:schemeClr>
                </a:solidFill>
              </a:defRPr>
            </a:lvl1pPr>
          </a:lstStyle>
          <a:p>
            <a:pPr lvl="0"/>
            <a:r>
              <a:rPr lang="en-US" dirty="0" smtClean="0"/>
              <a:t>White background for large content </a:t>
            </a:r>
            <a:br>
              <a:rPr lang="en-US" dirty="0" smtClean="0"/>
            </a:br>
            <a:r>
              <a:rPr lang="en-US" dirty="0" smtClean="0"/>
              <a:t>(click to add)</a:t>
            </a:r>
            <a:endParaRPr lang="en-US" dirty="0"/>
          </a:p>
        </p:txBody>
      </p:sp>
      <p:sp>
        <p:nvSpPr>
          <p:cNvPr id="5" name="Text Placeholder 8"/>
          <p:cNvSpPr>
            <a:spLocks noGrp="1"/>
          </p:cNvSpPr>
          <p:nvPr>
            <p:ph type="body" sz="quarter" idx="10" hasCustomPrompt="1"/>
          </p:nvPr>
        </p:nvSpPr>
        <p:spPr>
          <a:xfrm>
            <a:off x="294491" y="4826844"/>
            <a:ext cx="6233173" cy="316655"/>
          </a:xfrm>
        </p:spPr>
        <p:txBody>
          <a:bodyPr>
            <a:noAutofit/>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Section title or additional note (optional)</a:t>
            </a:r>
            <a:endParaRPr lang="en-US" dirty="0"/>
          </a:p>
        </p:txBody>
      </p:sp>
    </p:spTree>
    <p:extLst>
      <p:ext uri="{BB962C8B-B14F-4D97-AF65-F5344CB8AC3E}">
        <p14:creationId xmlns:p14="http://schemas.microsoft.com/office/powerpoint/2010/main" val="96767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Run Smarte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sz="quarter" idx="13" hasCustomPrompt="1"/>
          </p:nvPr>
        </p:nvSpPr>
        <p:spPr>
          <a:xfrm>
            <a:off x="0" y="0"/>
            <a:ext cx="9144000" cy="4813300"/>
          </a:xfrm>
        </p:spPr>
        <p:txBody>
          <a:bodyPr>
            <a:normAutofit/>
          </a:bodyPr>
          <a:lstStyle>
            <a:lvl1pPr marL="0" indent="0" algn="ctr">
              <a:buNone/>
              <a:defRPr sz="2400" baseline="0">
                <a:solidFill>
                  <a:schemeClr val="bg1">
                    <a:lumMod val="75000"/>
                  </a:schemeClr>
                </a:solidFill>
              </a:defRPr>
            </a:lvl1pPr>
          </a:lstStyle>
          <a:p>
            <a:pPr lvl="0"/>
            <a:r>
              <a:rPr lang="en-US" dirty="0" smtClean="0"/>
              <a:t>White background for large content </a:t>
            </a:r>
            <a:br>
              <a:rPr lang="en-US" dirty="0" smtClean="0"/>
            </a:br>
            <a:r>
              <a:rPr lang="en-US" dirty="0" smtClean="0"/>
              <a:t>(click to add)</a:t>
            </a:r>
            <a:endParaRPr lang="en-US" dirty="0"/>
          </a:p>
        </p:txBody>
      </p:sp>
    </p:spTree>
    <p:extLst>
      <p:ext uri="{BB962C8B-B14F-4D97-AF65-F5344CB8AC3E}">
        <p14:creationId xmlns:p14="http://schemas.microsoft.com/office/powerpoint/2010/main" val="90167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86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Content Slide">
    <p:spTree>
      <p:nvGrpSpPr>
        <p:cNvPr id="1" name=""/>
        <p:cNvGrpSpPr/>
        <p:nvPr/>
      </p:nvGrpSpPr>
      <p:grpSpPr>
        <a:xfrm>
          <a:off x="0" y="0"/>
          <a:ext cx="0" cy="0"/>
          <a:chOff x="0" y="0"/>
          <a:chExt cx="0" cy="0"/>
        </a:xfrm>
      </p:grpSpPr>
      <p:sp>
        <p:nvSpPr>
          <p:cNvPr id="8" name="Rectangle 4"/>
          <p:cNvSpPr>
            <a:spLocks noGrp="1" noChangeArrowheads="1"/>
          </p:cNvSpPr>
          <p:nvPr>
            <p:ph type="subTitle" idx="4294967295"/>
          </p:nvPr>
        </p:nvSpPr>
        <p:spPr>
          <a:xfrm>
            <a:off x="457200" y="857250"/>
            <a:ext cx="8229600" cy="3600450"/>
          </a:xfrm>
        </p:spPr>
        <p:txBody>
          <a:bodyPr/>
          <a:lstStyle>
            <a:lvl1pPr algn="l">
              <a:defRPr>
                <a:latin typeface="Arial" pitchFamily="34" charset="0"/>
                <a:cs typeface="Arial" pitchFamily="34" charset="0"/>
              </a:defRPr>
            </a:lvl1pPr>
          </a:lstStyle>
          <a:p>
            <a:r>
              <a:rPr lang="en-US" smtClean="0"/>
              <a:t>Click to edit Master subtitle style</a:t>
            </a:r>
            <a:endParaRPr lang="en-US" dirty="0" smtClean="0"/>
          </a:p>
        </p:txBody>
      </p:sp>
      <p:sp>
        <p:nvSpPr>
          <p:cNvPr id="10" name="Text Placeholder 9"/>
          <p:cNvSpPr>
            <a:spLocks noGrp="1"/>
          </p:cNvSpPr>
          <p:nvPr>
            <p:ph type="body" sz="quarter" idx="10"/>
          </p:nvPr>
        </p:nvSpPr>
        <p:spPr>
          <a:xfrm>
            <a:off x="381000" y="285750"/>
            <a:ext cx="8153400" cy="400050"/>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82153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0E00E3-C863-D243-9260-55F6744A893D}" type="datetimeFigureOut">
              <a:rPr lang="en-US" smtClean="0"/>
              <a:t>6/16/2015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C8599B2-3E77-7D49-890C-04BC208562BC}" type="slidenum">
              <a:rPr lang="en-US" smtClean="0"/>
              <a:t>‹#›</a:t>
            </a:fld>
            <a:endParaRPr lang="en-US"/>
          </a:p>
        </p:txBody>
      </p:sp>
    </p:spTree>
    <p:extLst>
      <p:ext uri="{BB962C8B-B14F-4D97-AF65-F5344CB8AC3E}">
        <p14:creationId xmlns:p14="http://schemas.microsoft.com/office/powerpoint/2010/main" val="15611632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64" r:id="rId5"/>
    <p:sldLayoutId id="2147483661" r:id="rId6"/>
    <p:sldLayoutId id="2147483663" r:id="rId7"/>
    <p:sldLayoutId id="2147483665" r:id="rId8"/>
    <p:sldLayoutId id="2147483666" r:id="rId9"/>
    <p:sldLayoutId id="2147483667" r:id="rId10"/>
    <p:sldLayoutId id="2147483668" r:id="rId11"/>
    <p:sldLayoutId id="214748366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laserfiche.com/support/webhelp/Laserfiche/9.2/en-US/AdminGuide/LFAdmin.htm#Overview_Security.htm%3FTocPath%3DLaserfiche%2520Administration%2520Guide%7CSecurity%7C_____0"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hyperlink" Target="https://support.laserfiche.com/search/RecordClickHandler.ashx?url=https://support.laserfiche.com/GetFileRepositoryEntry.aspx?id%3d2524%26mode%3ddownload&amp;sid=cf423935-393d-4760-936c-b9a56a29a5ec&amp;rank=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Security in Laserfiche</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effectLst>
                  <a:outerShdw blurRad="38100" dist="38100" dir="2700000" algn="tl">
                    <a:srgbClr val="000000">
                      <a:alpha val="43137"/>
                    </a:srgbClr>
                  </a:outerShdw>
                </a:effectLst>
              </a:rPr>
              <a:t>Jason Rothenberg</a:t>
            </a:r>
            <a:endParaRPr lang="en-US" dirty="0">
              <a:effectLst>
                <a:outerShdw blurRad="38100" dist="38100" dir="2700000" algn="tl">
                  <a:srgbClr val="000000">
                    <a:alpha val="43137"/>
                  </a:srgbClr>
                </a:outerShdw>
              </a:effectLst>
            </a:endParaRPr>
          </a:p>
        </p:txBody>
      </p:sp>
      <p:sp>
        <p:nvSpPr>
          <p:cNvPr id="5" name="Picture Placeholder 4"/>
          <p:cNvSpPr>
            <a:spLocks noGrp="1"/>
          </p:cNvSpPr>
          <p:nvPr>
            <p:ph type="pic" sz="quarter" idx="12"/>
          </p:nvPr>
        </p:nvSpPr>
        <p:spPr/>
      </p:sp>
      <p:sp>
        <p:nvSpPr>
          <p:cNvPr id="6" name="Text Placeholder 5"/>
          <p:cNvSpPr>
            <a:spLocks noGrp="1"/>
          </p:cNvSpPr>
          <p:nvPr>
            <p:ph type="body" sz="quarter" idx="13"/>
          </p:nvPr>
        </p:nvSpPr>
        <p:spPr/>
        <p:txBody>
          <a:bodyPr/>
          <a:lstStyle/>
          <a:p>
            <a:r>
              <a:rPr lang="en-US" dirty="0" smtClean="0">
                <a:effectLst>
                  <a:outerShdw blurRad="38100" dist="38100" dir="2700000" algn="tl">
                    <a:srgbClr val="000000">
                      <a:alpha val="43137"/>
                    </a:srgbClr>
                  </a:outerShdw>
                </a:effectLst>
              </a:rPr>
              <a:t>Presales Engineer</a:t>
            </a:r>
            <a:endParaRPr 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biLevel thresh="25000"/>
          </a:blip>
          <a:stretch>
            <a:fillRect/>
          </a:stretch>
        </p:blipFill>
        <p:spPr>
          <a:xfrm>
            <a:off x="4215025" y="1854282"/>
            <a:ext cx="713951" cy="8221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352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 Access Inherited</a:t>
            </a:r>
            <a:endParaRPr lang="en-US" dirty="0"/>
          </a:p>
        </p:txBody>
      </p:sp>
      <p:sp>
        <p:nvSpPr>
          <p:cNvPr id="25602" name="Subtitle 4"/>
          <p:cNvSpPr>
            <a:spLocks noGrp="1"/>
          </p:cNvSpPr>
          <p:nvPr>
            <p:ph idx="1"/>
          </p:nvPr>
        </p:nvSpPr>
        <p:spPr/>
        <p:txBody>
          <a:bodyPr/>
          <a:lstStyle/>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355F"/>
                </a:solidFill>
                <a:cs typeface="Arial" charset="0"/>
              </a:rPr>
              <a:t>This folder, subfolder and documents</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355F"/>
                </a:solidFill>
                <a:cs typeface="Arial" charset="0"/>
              </a:rPr>
              <a:t>This folder and subfolders</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355F"/>
                </a:solidFill>
                <a:cs typeface="Arial" charset="0"/>
              </a:rPr>
              <a:t>Subfolders and documents only</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355F"/>
                </a:solidFill>
                <a:cs typeface="Arial" charset="0"/>
              </a:rPr>
              <a:t>Documents only</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355F"/>
                </a:solidFill>
                <a:cs typeface="Arial" charset="0"/>
              </a:rPr>
              <a:t>This entry only</a:t>
            </a:r>
          </a:p>
          <a:p>
            <a:pPr defTabSz="457200" eaLnBrk="1" hangingPunct="1">
              <a:spcBef>
                <a:spcPts val="7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solidFill>
                <a:srgbClr val="002A59"/>
              </a:solidFill>
              <a:cs typeface="Arial"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t="4478" r="83018" b="-2"/>
          <a:stretch>
            <a:fillRect/>
          </a:stretch>
        </p:blipFill>
        <p:spPr bwMode="auto">
          <a:xfrm>
            <a:off x="4057651" y="2686533"/>
            <a:ext cx="1512402" cy="195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981450" y="2609850"/>
            <a:ext cx="1476375" cy="2028825"/>
          </a:xfrm>
          <a:prstGeom prst="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981450" y="2609850"/>
            <a:ext cx="1476375" cy="1419225"/>
          </a:xfrm>
          <a:prstGeom prst="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81450" y="3143249"/>
            <a:ext cx="1476375" cy="1495425"/>
          </a:xfrm>
          <a:prstGeom prst="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90974" y="4033836"/>
            <a:ext cx="1476375" cy="604838"/>
          </a:xfrm>
          <a:prstGeom prst="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981448" y="2609850"/>
            <a:ext cx="1476375" cy="533399"/>
          </a:xfrm>
          <a:prstGeom prst="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2700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500"/>
                                        <p:tgtEl>
                                          <p:spTgt spid="2560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5602">
                                            <p:txEl>
                                              <p:pRg st="1" end="1"/>
                                            </p:txEl>
                                          </p:spTgt>
                                        </p:tgtEl>
                                        <p:attrNameLst>
                                          <p:attrName>style.visibility</p:attrName>
                                        </p:attrNameLst>
                                      </p:cBhvr>
                                      <p:to>
                                        <p:strVal val="visible"/>
                                      </p:to>
                                    </p:set>
                                    <p:animEffect transition="in" filter="fade">
                                      <p:cBhvr>
                                        <p:cTn id="18" dur="500"/>
                                        <p:tgtEl>
                                          <p:spTgt spid="25602">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5602">
                                            <p:txEl>
                                              <p:pRg st="2" end="2"/>
                                            </p:txEl>
                                          </p:spTgt>
                                        </p:tgtEl>
                                        <p:attrNameLst>
                                          <p:attrName>style.visibility</p:attrName>
                                        </p:attrNameLst>
                                      </p:cBhvr>
                                      <p:to>
                                        <p:strVal val="visible"/>
                                      </p:to>
                                    </p:set>
                                    <p:animEffect transition="in" filter="fade">
                                      <p:cBhvr>
                                        <p:cTn id="29" dur="500"/>
                                        <p:tgtEl>
                                          <p:spTgt spid="25602">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5602">
                                            <p:txEl>
                                              <p:pRg st="3" end="3"/>
                                            </p:txEl>
                                          </p:spTgt>
                                        </p:tgtEl>
                                        <p:attrNameLst>
                                          <p:attrName>style.visibility</p:attrName>
                                        </p:attrNameLst>
                                      </p:cBhvr>
                                      <p:to>
                                        <p:strVal val="visible"/>
                                      </p:to>
                                    </p:set>
                                    <p:animEffect transition="in" filter="fade">
                                      <p:cBhvr>
                                        <p:cTn id="40" dur="500"/>
                                        <p:tgtEl>
                                          <p:spTgt spid="25602">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5602">
                                            <p:txEl>
                                              <p:pRg st="4" end="4"/>
                                            </p:txEl>
                                          </p:spTgt>
                                        </p:tgtEl>
                                        <p:attrNameLst>
                                          <p:attrName>style.visibility</p:attrName>
                                        </p:attrNameLst>
                                      </p:cBhvr>
                                      <p:to>
                                        <p:strVal val="visible"/>
                                      </p:to>
                                    </p:set>
                                    <p:animEffect transition="in" filter="fade">
                                      <p:cBhvr>
                                        <p:cTn id="51" dur="500"/>
                                        <p:tgtEl>
                                          <p:spTgt spid="25602">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Precedence</a:t>
            </a:r>
            <a:endParaRPr lang="en-US" dirty="0"/>
          </a:p>
        </p:txBody>
      </p:sp>
      <p:sp>
        <p:nvSpPr>
          <p:cNvPr id="26626" name="Subtitle 4"/>
          <p:cNvSpPr>
            <a:spLocks noGrp="1"/>
          </p:cNvSpPr>
          <p:nvPr>
            <p:ph idx="1"/>
          </p:nvPr>
        </p:nvSpPr>
        <p:spPr/>
        <p:txBody>
          <a:bodyPr/>
          <a:lstStyle/>
          <a:p>
            <a:pPr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rgbClr val="0C3670"/>
                </a:solidFill>
                <a:cs typeface="Arial" charset="0"/>
              </a:rPr>
              <a:t>Inherited rights vs. Explicit rights</a:t>
            </a:r>
            <a:endParaRPr lang="en-US" sz="2400" dirty="0" smtClean="0">
              <a:solidFill>
                <a:srgbClr val="0C3670"/>
              </a:solidFill>
              <a:cs typeface="Arial" charset="0"/>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t="4478" r="83018" b="-2"/>
          <a:stretch>
            <a:fillRect/>
          </a:stretch>
        </p:blipFill>
        <p:spPr bwMode="auto">
          <a:xfrm>
            <a:off x="1647826" y="1539478"/>
            <a:ext cx="1316300" cy="169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1"/>
          <p:cNvSpPr txBox="1">
            <a:spLocks noChangeArrowheads="1"/>
          </p:cNvSpPr>
          <p:nvPr/>
        </p:nvSpPr>
        <p:spPr bwMode="auto">
          <a:xfrm>
            <a:off x="2163764" y="1475185"/>
            <a:ext cx="5761037"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pPr>
              <a:spcAft>
                <a:spcPts val="600"/>
              </a:spcAft>
            </a:pPr>
            <a:r>
              <a:rPr lang="en-US" sz="2400" dirty="0">
                <a:sym typeface="Wingdings" pitchFamily="2" charset="2"/>
              </a:rPr>
              <a:t></a:t>
            </a:r>
            <a:r>
              <a:rPr lang="en-US" sz="2400" b="1" dirty="0">
                <a:solidFill>
                  <a:srgbClr val="00CC00"/>
                </a:solidFill>
                <a:sym typeface="Wingdings" pitchFamily="2" charset="2"/>
              </a:rPr>
              <a:t>Allow</a:t>
            </a:r>
            <a:r>
              <a:rPr lang="en-US" sz="2400" dirty="0">
                <a:sym typeface="Wingdings" pitchFamily="2" charset="2"/>
              </a:rPr>
              <a:t> (Folders, subfolders and </a:t>
            </a:r>
            <a:r>
              <a:rPr lang="en-US" sz="2400" dirty="0" smtClean="0">
                <a:sym typeface="Wingdings" pitchFamily="2" charset="2"/>
              </a:rPr>
              <a:t>docs</a:t>
            </a:r>
            <a:r>
              <a:rPr lang="en-US" sz="2400" dirty="0">
                <a:sym typeface="Wingdings" pitchFamily="2" charset="2"/>
              </a:rPr>
              <a:t>)</a:t>
            </a:r>
          </a:p>
          <a:p>
            <a:r>
              <a:rPr lang="en-US" sz="2400" dirty="0">
                <a:sym typeface="Wingdings" pitchFamily="2" charset="2"/>
              </a:rPr>
              <a:t>      </a:t>
            </a:r>
            <a:r>
              <a:rPr lang="en-US" sz="2400" b="1" dirty="0">
                <a:solidFill>
                  <a:srgbClr val="00CC00"/>
                </a:solidFill>
                <a:sym typeface="Wingdings" pitchFamily="2" charset="2"/>
              </a:rPr>
              <a:t>Allow</a:t>
            </a:r>
            <a:r>
              <a:rPr lang="en-US" sz="2400" dirty="0">
                <a:sym typeface="Wingdings" pitchFamily="2" charset="2"/>
              </a:rPr>
              <a:t> (inherited)</a:t>
            </a:r>
          </a:p>
          <a:p>
            <a:r>
              <a:rPr lang="en-US" sz="2400" dirty="0">
                <a:sym typeface="Wingdings" pitchFamily="2" charset="2"/>
              </a:rPr>
              <a:t>      </a:t>
            </a:r>
            <a:r>
              <a:rPr lang="en-US" sz="2400" b="1" dirty="0">
                <a:solidFill>
                  <a:srgbClr val="00CC00"/>
                </a:solidFill>
                <a:sym typeface="Wingdings" pitchFamily="2" charset="2"/>
              </a:rPr>
              <a:t>Allow</a:t>
            </a:r>
            <a:r>
              <a:rPr lang="en-US" sz="2400" dirty="0">
                <a:sym typeface="Wingdings" pitchFamily="2" charset="2"/>
              </a:rPr>
              <a:t> (inherited)</a:t>
            </a:r>
          </a:p>
          <a:p>
            <a:r>
              <a:rPr lang="en-US" sz="2400" dirty="0">
                <a:sym typeface="Wingdings" pitchFamily="2" charset="2"/>
              </a:rPr>
              <a:t>      </a:t>
            </a:r>
            <a:r>
              <a:rPr lang="en-US" sz="2400" b="1" dirty="0">
                <a:solidFill>
                  <a:srgbClr val="00CC00"/>
                </a:solidFill>
                <a:sym typeface="Wingdings" pitchFamily="2" charset="2"/>
              </a:rPr>
              <a:t>Allow</a:t>
            </a:r>
            <a:r>
              <a:rPr lang="en-US" sz="2400" dirty="0">
                <a:sym typeface="Wingdings" pitchFamily="2" charset="2"/>
              </a:rPr>
              <a:t> (inherited)</a:t>
            </a:r>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62615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t="4478" r="83018" b="-2"/>
          <a:stretch>
            <a:fillRect/>
          </a:stretch>
        </p:blipFill>
        <p:spPr bwMode="auto">
          <a:xfrm>
            <a:off x="1647826" y="1539478"/>
            <a:ext cx="1316300" cy="169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a:t>Order of Precedence</a:t>
            </a:r>
          </a:p>
        </p:txBody>
      </p:sp>
      <p:sp>
        <p:nvSpPr>
          <p:cNvPr id="27650" name="Subtitle 4"/>
          <p:cNvSpPr>
            <a:spLocks noGrp="1"/>
          </p:cNvSpPr>
          <p:nvPr>
            <p:ph idx="1"/>
          </p:nvPr>
        </p:nvSpPr>
        <p:spPr/>
        <p:txBody>
          <a:bodyPr>
            <a:normAutofit fontScale="92500" lnSpcReduction="10000"/>
          </a:bodyPr>
          <a:lstStyle/>
          <a:p>
            <a:pPr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rgbClr val="0C3670"/>
                </a:solidFill>
                <a:cs typeface="Arial" charset="0"/>
              </a:rPr>
              <a:t>Inherited rights vs. Explicit rights</a:t>
            </a:r>
          </a:p>
          <a:p>
            <a:pPr marL="457200" lvl="1" indent="0" defTabSz="457200" eaLnBrk="1" hangingPunct="1">
              <a:spcAft>
                <a:spcPts val="1200"/>
              </a:spcAft>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solidFill>
                <a:srgbClr val="0C3670"/>
              </a:solidFill>
              <a:cs typeface="Arial" charset="0"/>
            </a:endParaRPr>
          </a:p>
          <a:p>
            <a:pPr marL="457200" lvl="1" indent="0" defTabSz="457200" eaLnBrk="1" hangingPunct="1">
              <a:spcAft>
                <a:spcPts val="1200"/>
              </a:spcAft>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solidFill>
                <a:srgbClr val="0C3670"/>
              </a:solidFill>
              <a:cs typeface="Arial" charset="0"/>
            </a:endParaRPr>
          </a:p>
          <a:p>
            <a:pPr marL="457200" lvl="1" indent="0" defTabSz="457200" eaLnBrk="1" hangingPunct="1">
              <a:spcAft>
                <a:spcPts val="1200"/>
              </a:spcAft>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C3670"/>
                </a:solidFill>
                <a:cs typeface="Arial" charset="0"/>
              </a:rPr>
              <a:t/>
            </a:r>
            <a:br>
              <a:rPr lang="en-US" sz="2400" dirty="0" smtClean="0">
                <a:solidFill>
                  <a:srgbClr val="0C3670"/>
                </a:solidFill>
                <a:cs typeface="Arial" charset="0"/>
              </a:rPr>
            </a:br>
            <a:endParaRPr lang="en-US" sz="2400" dirty="0" smtClean="0">
              <a:solidFill>
                <a:srgbClr val="0C3670"/>
              </a:solidFill>
              <a:cs typeface="Arial" charset="0"/>
            </a:endParaRPr>
          </a:p>
          <a:p>
            <a:pPr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rgbClr val="0C3670"/>
                </a:solidFill>
                <a:cs typeface="Arial" charset="0"/>
              </a:rPr>
              <a:t>Explicit rights will take precedence over inherited rights</a:t>
            </a:r>
          </a:p>
        </p:txBody>
      </p:sp>
      <p:sp>
        <p:nvSpPr>
          <p:cNvPr id="2" name="TextBox 1"/>
          <p:cNvSpPr txBox="1"/>
          <p:nvPr/>
        </p:nvSpPr>
        <p:spPr>
          <a:xfrm>
            <a:off x="2164080" y="1478325"/>
            <a:ext cx="5760720" cy="1646605"/>
          </a:xfrm>
          <a:prstGeom prst="rect">
            <a:avLst/>
          </a:prstGeom>
          <a:noFill/>
        </p:spPr>
        <p:txBody>
          <a:bodyPr>
            <a:spAutoFit/>
          </a:bodyPr>
          <a:lstStyle/>
          <a:p>
            <a:pPr>
              <a:spcAft>
                <a:spcPts val="600"/>
              </a:spcAft>
              <a:defRPr/>
            </a:pPr>
            <a:r>
              <a:rPr lang="en-US" sz="2400" dirty="0">
                <a:sym typeface="Wingdings" pitchFamily="2" charset="2"/>
              </a:rPr>
              <a:t></a:t>
            </a:r>
            <a:r>
              <a:rPr lang="en-US" sz="2400" b="1" dirty="0">
                <a:solidFill>
                  <a:srgbClr val="00CC00"/>
                </a:solidFill>
                <a:sym typeface="Wingdings" pitchFamily="2" charset="2"/>
              </a:rPr>
              <a:t>Allow</a:t>
            </a:r>
            <a:r>
              <a:rPr lang="en-US" sz="2400" dirty="0">
                <a:sym typeface="Wingdings" pitchFamily="2" charset="2"/>
              </a:rPr>
              <a:t> (Folders, subfolders and docs)</a:t>
            </a:r>
          </a:p>
          <a:p>
            <a:pPr>
              <a:defRPr/>
            </a:pPr>
            <a:r>
              <a:rPr lang="en-US" sz="2400" dirty="0">
                <a:sym typeface="Wingdings" pitchFamily="2" charset="2"/>
              </a:rPr>
              <a:t>      </a:t>
            </a:r>
            <a:r>
              <a:rPr lang="en-US" sz="2400" b="1" dirty="0">
                <a:solidFill>
                  <a:srgbClr val="00CC00"/>
                </a:solidFill>
                <a:sym typeface="Wingdings" pitchFamily="2" charset="2"/>
              </a:rPr>
              <a:t>Allow</a:t>
            </a:r>
            <a:r>
              <a:rPr lang="en-US" sz="2400" dirty="0">
                <a:sym typeface="Wingdings" pitchFamily="2" charset="2"/>
              </a:rPr>
              <a:t> (inherited)</a:t>
            </a:r>
          </a:p>
          <a:p>
            <a:pPr>
              <a:defRPr/>
            </a:pPr>
            <a:r>
              <a:rPr lang="en-US" sz="2400" dirty="0">
                <a:sym typeface="Wingdings" pitchFamily="2" charset="2"/>
              </a:rPr>
              <a:t>      </a:t>
            </a:r>
            <a:r>
              <a:rPr lang="en-US" sz="2400" b="1" strike="sngStrike" dirty="0">
                <a:sym typeface="Wingdings" pitchFamily="2" charset="2"/>
              </a:rPr>
              <a:t>Allow</a:t>
            </a:r>
            <a:r>
              <a:rPr lang="en-US" sz="2400" strike="sngStrike" dirty="0">
                <a:sym typeface="Wingdings" pitchFamily="2" charset="2"/>
              </a:rPr>
              <a:t> (inherited)</a:t>
            </a:r>
            <a:r>
              <a:rPr lang="en-US" sz="2400" dirty="0">
                <a:sym typeface="Wingdings" pitchFamily="2" charset="2"/>
              </a:rPr>
              <a:t> </a:t>
            </a:r>
            <a:r>
              <a:rPr lang="en-US" sz="2400" b="1" dirty="0">
                <a:solidFill>
                  <a:srgbClr val="FF0000"/>
                </a:solidFill>
                <a:sym typeface="Wingdings" pitchFamily="2" charset="2"/>
              </a:rPr>
              <a:t>Denied (Explicit)</a:t>
            </a:r>
          </a:p>
          <a:p>
            <a:pPr>
              <a:defRPr/>
            </a:pPr>
            <a:r>
              <a:rPr lang="en-US" sz="2400" dirty="0">
                <a:sym typeface="Wingdings" pitchFamily="2" charset="2"/>
              </a:rPr>
              <a:t>      </a:t>
            </a:r>
            <a:r>
              <a:rPr lang="en-US" sz="2400" b="1" strike="sngStrike" dirty="0">
                <a:sym typeface="Wingdings" pitchFamily="2" charset="2"/>
              </a:rPr>
              <a:t>Allow</a:t>
            </a:r>
            <a:r>
              <a:rPr lang="en-US" sz="2400" strike="sngStrike" dirty="0">
                <a:sym typeface="Wingdings" pitchFamily="2" charset="2"/>
              </a:rPr>
              <a:t> (inherited)</a:t>
            </a:r>
            <a:r>
              <a:rPr lang="en-US" sz="2400" dirty="0">
                <a:sym typeface="Wingdings" pitchFamily="2" charset="2"/>
              </a:rPr>
              <a:t> </a:t>
            </a:r>
            <a:r>
              <a:rPr lang="en-US" sz="2400" b="1" dirty="0">
                <a:solidFill>
                  <a:srgbClr val="FF0000"/>
                </a:solidFill>
                <a:sym typeface="Wingdings" pitchFamily="2" charset="2"/>
              </a:rPr>
              <a:t>Denied (Explicit)</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99357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p:txBody>
          <a:bodyPr>
            <a:noAutofit/>
          </a:bodyPr>
          <a:lstStyle/>
          <a:p>
            <a:r>
              <a:rPr lang="en-US" dirty="0" smtClean="0"/>
              <a:t>Making sense of </a:t>
            </a:r>
            <a:br>
              <a:rPr lang="en-US" dirty="0" smtClean="0"/>
            </a:br>
            <a:r>
              <a:rPr lang="en-US" dirty="0" smtClean="0"/>
              <a:t>Inherited vs. Explicit Rights</a:t>
            </a:r>
          </a:p>
        </p:txBody>
      </p:sp>
    </p:spTree>
    <p:extLst>
      <p:ext uri="{BB962C8B-B14F-4D97-AF65-F5344CB8AC3E}">
        <p14:creationId xmlns:p14="http://schemas.microsoft.com/office/powerpoint/2010/main" val="1936130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Inherited Allow, Explicit </a:t>
            </a:r>
            <a:r>
              <a:rPr lang="en-US" dirty="0" smtClean="0"/>
              <a:t>Deny</a:t>
            </a:r>
            <a:endParaRPr lang="en-US" dirty="0"/>
          </a:p>
        </p:txBody>
      </p:sp>
      <p:sp>
        <p:nvSpPr>
          <p:cNvPr id="6" name="Content Placeholder 5"/>
          <p:cNvSpPr>
            <a:spLocks noGrp="1"/>
          </p:cNvSpPr>
          <p:nvPr>
            <p:ph idx="1"/>
          </p:nvPr>
        </p:nvSpPr>
        <p:spPr/>
        <p:txBody>
          <a:bodyPr/>
          <a:lstStyle/>
          <a:p>
            <a:endParaRPr lang="en-US"/>
          </a:p>
        </p:txBody>
      </p:sp>
      <p:sp>
        <p:nvSpPr>
          <p:cNvPr id="30722" name="Text Placeholder 3"/>
          <p:cNvSpPr>
            <a:spLocks noGrp="1"/>
          </p:cNvSpPr>
          <p:nvPr>
            <p:ph type="body" sz="quarter" idx="10"/>
          </p:nvPr>
        </p:nvSpPr>
        <p:spPr/>
        <p:txBody>
          <a:bodyPr>
            <a:normAutofit/>
          </a:bodyPr>
          <a:lstStyle/>
          <a:p>
            <a:pPr eaLnBrk="1" hangingPunct="1"/>
            <a:endParaRPr lang="en-US" dirty="0" smtClean="0"/>
          </a:p>
        </p:txBody>
      </p:sp>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6" y="716011"/>
            <a:ext cx="7077074" cy="409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2019300" y="2281178"/>
            <a:ext cx="55721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400" b="1" dirty="0"/>
              <a:t>Inspector </a:t>
            </a:r>
            <a:r>
              <a:rPr lang="en-US" sz="2400" b="1" dirty="0">
                <a:solidFill>
                  <a:srgbClr val="00CC00"/>
                </a:solidFill>
              </a:rPr>
              <a:t>allowed</a:t>
            </a:r>
            <a:r>
              <a:rPr lang="en-US" sz="2400" b="1" dirty="0"/>
              <a:t> at Justice folder, subfolders and docs</a:t>
            </a:r>
          </a:p>
          <a:p>
            <a:pPr>
              <a:spcBef>
                <a:spcPct val="50000"/>
              </a:spcBef>
            </a:pPr>
            <a:r>
              <a:rPr lang="en-US" sz="2400" b="1" dirty="0"/>
              <a:t>Inspector </a:t>
            </a:r>
            <a:r>
              <a:rPr lang="en-US" sz="2400" b="1" dirty="0">
                <a:solidFill>
                  <a:srgbClr val="FF0000"/>
                </a:solidFill>
              </a:rPr>
              <a:t>denied</a:t>
            </a:r>
            <a:r>
              <a:rPr lang="en-US" sz="2400" b="1" dirty="0"/>
              <a:t> at Judge’s folder</a:t>
            </a:r>
          </a:p>
          <a:p>
            <a:pPr>
              <a:spcBef>
                <a:spcPct val="50000"/>
              </a:spcBef>
            </a:pPr>
            <a:endParaRPr lang="en-US" sz="2400" b="1" dirty="0"/>
          </a:p>
        </p:txBody>
      </p:sp>
    </p:spTree>
    <p:extLst>
      <p:ext uri="{BB962C8B-B14F-4D97-AF65-F5344CB8AC3E}">
        <p14:creationId xmlns:p14="http://schemas.microsoft.com/office/powerpoint/2010/main" val="1473887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Inherited Allow, Explicit </a:t>
            </a:r>
            <a:r>
              <a:rPr lang="en-US" dirty="0" smtClean="0"/>
              <a:t>Deny</a:t>
            </a:r>
            <a:endParaRPr lang="en-US" dirty="0"/>
          </a:p>
        </p:txBody>
      </p:sp>
      <p:sp>
        <p:nvSpPr>
          <p:cNvPr id="3" name="Content Placeholder 2"/>
          <p:cNvSpPr>
            <a:spLocks noGrp="1"/>
          </p:cNvSpPr>
          <p:nvPr>
            <p:ph idx="1"/>
          </p:nvPr>
        </p:nvSpPr>
        <p:spPr/>
        <p:txBody>
          <a:bodyPr/>
          <a:lstStyle/>
          <a:p>
            <a:endParaRPr lang="en-US" dirty="0"/>
          </a:p>
        </p:txBody>
      </p:sp>
      <p:sp>
        <p:nvSpPr>
          <p:cNvPr id="31747" name="Text Placeholder 3"/>
          <p:cNvSpPr>
            <a:spLocks noGrp="1"/>
          </p:cNvSpPr>
          <p:nvPr>
            <p:ph type="body" sz="quarter" idx="10"/>
          </p:nvPr>
        </p:nvSpPr>
        <p:spPr/>
        <p:txBody>
          <a:bodyPr>
            <a:normAutofit/>
          </a:bodyPr>
          <a:lstStyle/>
          <a:p>
            <a:pPr eaLnBrk="1" hangingPunct="1"/>
            <a:endParaRPr lang="en-US" dirty="0" smtClean="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6" y="716011"/>
            <a:ext cx="7077074" cy="409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Rectangle 6"/>
          <p:cNvSpPr>
            <a:spLocks noChangeArrowheads="1"/>
          </p:cNvSpPr>
          <p:nvPr/>
        </p:nvSpPr>
        <p:spPr bwMode="auto">
          <a:xfrm>
            <a:off x="2019300" y="2281178"/>
            <a:ext cx="557212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400" b="1" dirty="0"/>
              <a:t>Inspector </a:t>
            </a:r>
            <a:r>
              <a:rPr lang="en-US" sz="2400" b="1" dirty="0">
                <a:solidFill>
                  <a:srgbClr val="00CC00"/>
                </a:solidFill>
              </a:rPr>
              <a:t>allowed</a:t>
            </a:r>
            <a:r>
              <a:rPr lang="en-US" sz="2400" b="1" dirty="0"/>
              <a:t> at Justice folder, subfolders and docs</a:t>
            </a:r>
          </a:p>
          <a:p>
            <a:pPr>
              <a:spcBef>
                <a:spcPct val="50000"/>
              </a:spcBef>
            </a:pPr>
            <a:r>
              <a:rPr lang="en-US" sz="2400" b="1" dirty="0"/>
              <a:t>Inspector </a:t>
            </a:r>
            <a:r>
              <a:rPr lang="en-US" sz="2400" b="1" dirty="0">
                <a:solidFill>
                  <a:srgbClr val="FF0000"/>
                </a:solidFill>
              </a:rPr>
              <a:t>denied</a:t>
            </a:r>
            <a:r>
              <a:rPr lang="en-US" sz="2400" b="1" dirty="0"/>
              <a:t> at Judge’s folder</a:t>
            </a:r>
          </a:p>
          <a:p>
            <a:pPr>
              <a:spcBef>
                <a:spcPct val="50000"/>
              </a:spcBef>
            </a:pPr>
            <a:r>
              <a:rPr lang="en-US" sz="2400" b="1" dirty="0">
                <a:solidFill>
                  <a:srgbClr val="FF0000"/>
                </a:solidFill>
              </a:rPr>
              <a:t>Conclusion: Inspector cannot see Judge’s folder</a:t>
            </a:r>
          </a:p>
          <a:p>
            <a:pPr>
              <a:spcBef>
                <a:spcPct val="50000"/>
              </a:spcBef>
            </a:pPr>
            <a:endParaRPr lang="en-US" sz="2400" b="1" dirty="0"/>
          </a:p>
        </p:txBody>
      </p:sp>
    </p:spTree>
    <p:extLst>
      <p:ext uri="{BB962C8B-B14F-4D97-AF65-F5344CB8AC3E}">
        <p14:creationId xmlns:p14="http://schemas.microsoft.com/office/powerpoint/2010/main" val="2497205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Inherited Deny</a:t>
            </a:r>
            <a:r>
              <a:rPr lang="en-US" dirty="0"/>
              <a:t>, Explicit </a:t>
            </a:r>
            <a:r>
              <a:rPr lang="en-US" dirty="0" smtClean="0"/>
              <a:t>Allow</a:t>
            </a:r>
            <a:endParaRPr lang="en-US" dirty="0"/>
          </a:p>
        </p:txBody>
      </p:sp>
      <p:sp>
        <p:nvSpPr>
          <p:cNvPr id="3" name="Content Placeholder 2"/>
          <p:cNvSpPr>
            <a:spLocks noGrp="1"/>
          </p:cNvSpPr>
          <p:nvPr>
            <p:ph idx="1"/>
          </p:nvPr>
        </p:nvSpPr>
        <p:spPr/>
        <p:txBody>
          <a:bodyPr/>
          <a:lstStyle/>
          <a:p>
            <a:endParaRPr lang="en-US" dirty="0"/>
          </a:p>
        </p:txBody>
      </p:sp>
      <p:sp>
        <p:nvSpPr>
          <p:cNvPr id="32771" name="Text Placeholder 3"/>
          <p:cNvSpPr>
            <a:spLocks noGrp="1"/>
          </p:cNvSpPr>
          <p:nvPr>
            <p:ph type="body" sz="quarter" idx="10"/>
          </p:nvPr>
        </p:nvSpPr>
        <p:spPr/>
        <p:txBody>
          <a:bodyPr>
            <a:normAutofit/>
          </a:bodyPr>
          <a:lstStyle/>
          <a:p>
            <a:pPr eaLnBrk="1" hangingPunct="1"/>
            <a:endParaRPr lang="en-US" dirty="0" smtClean="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6" y="716011"/>
            <a:ext cx="7077074" cy="409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Rectangle 6"/>
          <p:cNvSpPr>
            <a:spLocks noChangeArrowheads="1"/>
          </p:cNvSpPr>
          <p:nvPr/>
        </p:nvSpPr>
        <p:spPr bwMode="auto">
          <a:xfrm>
            <a:off x="2228850" y="2264569"/>
            <a:ext cx="5848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400" b="1" dirty="0"/>
              <a:t>Inspector </a:t>
            </a:r>
            <a:r>
              <a:rPr lang="en-US" sz="2400" b="1" dirty="0">
                <a:solidFill>
                  <a:srgbClr val="FF0000"/>
                </a:solidFill>
              </a:rPr>
              <a:t>denied</a:t>
            </a:r>
            <a:r>
              <a:rPr lang="en-US" sz="2400" b="1" dirty="0"/>
              <a:t> at Justice Folder</a:t>
            </a:r>
          </a:p>
          <a:p>
            <a:pPr>
              <a:spcBef>
                <a:spcPct val="50000"/>
              </a:spcBef>
            </a:pPr>
            <a:r>
              <a:rPr lang="en-US" sz="2400" b="1" dirty="0"/>
              <a:t>Inspector </a:t>
            </a:r>
            <a:r>
              <a:rPr lang="en-US" sz="2400" b="1" dirty="0">
                <a:solidFill>
                  <a:srgbClr val="00CC00"/>
                </a:solidFill>
              </a:rPr>
              <a:t>allowed</a:t>
            </a:r>
            <a:r>
              <a:rPr lang="en-US" sz="2400" b="1" dirty="0"/>
              <a:t> at his folder</a:t>
            </a:r>
          </a:p>
          <a:p>
            <a:pPr>
              <a:spcBef>
                <a:spcPct val="50000"/>
              </a:spcBef>
            </a:pPr>
            <a:endParaRPr lang="en-US" sz="2400" b="1" dirty="0"/>
          </a:p>
        </p:txBody>
      </p:sp>
    </p:spTree>
    <p:extLst>
      <p:ext uri="{BB962C8B-B14F-4D97-AF65-F5344CB8AC3E}">
        <p14:creationId xmlns:p14="http://schemas.microsoft.com/office/powerpoint/2010/main" val="313152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Inherited Deny, Explicit </a:t>
            </a:r>
            <a:r>
              <a:rPr lang="en-US" dirty="0" smtClean="0"/>
              <a:t>Allow</a:t>
            </a:r>
            <a:endParaRPr lang="en-US" dirty="0"/>
          </a:p>
        </p:txBody>
      </p:sp>
      <p:sp>
        <p:nvSpPr>
          <p:cNvPr id="3" name="Content Placeholder 2"/>
          <p:cNvSpPr>
            <a:spLocks noGrp="1"/>
          </p:cNvSpPr>
          <p:nvPr>
            <p:ph idx="1"/>
          </p:nvPr>
        </p:nvSpPr>
        <p:spPr/>
        <p:txBody>
          <a:bodyPr/>
          <a:lstStyle/>
          <a:p>
            <a:endParaRPr lang="en-US"/>
          </a:p>
        </p:txBody>
      </p:sp>
      <p:sp>
        <p:nvSpPr>
          <p:cNvPr id="33795" name="Text Placeholder 3"/>
          <p:cNvSpPr>
            <a:spLocks noGrp="1"/>
          </p:cNvSpPr>
          <p:nvPr>
            <p:ph type="body" sz="quarter" idx="10"/>
          </p:nvPr>
        </p:nvSpPr>
        <p:spPr/>
        <p:txBody>
          <a:bodyPr>
            <a:normAutofit/>
          </a:bodyPr>
          <a:lstStyle/>
          <a:p>
            <a:pPr eaLnBrk="1" hangingPunct="1"/>
            <a:endParaRPr lang="en-US" dirty="0" smtClean="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6" y="716011"/>
            <a:ext cx="7077074" cy="409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Rectangle 5"/>
          <p:cNvSpPr>
            <a:spLocks noChangeArrowheads="1"/>
          </p:cNvSpPr>
          <p:nvPr/>
        </p:nvSpPr>
        <p:spPr bwMode="auto">
          <a:xfrm>
            <a:off x="2209800" y="2269331"/>
            <a:ext cx="5314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400" b="1" dirty="0">
                <a:solidFill>
                  <a:srgbClr val="FF0000"/>
                </a:solidFill>
              </a:rPr>
              <a:t>Conclusion: Inspector cannot browse to his </a:t>
            </a:r>
            <a:r>
              <a:rPr lang="en-US" sz="2400" b="1" dirty="0" smtClean="0">
                <a:solidFill>
                  <a:srgbClr val="FF0000"/>
                </a:solidFill>
              </a:rPr>
              <a:t>folder. </a:t>
            </a:r>
            <a:r>
              <a:rPr lang="en-US" sz="2400" b="1" i="1" dirty="0">
                <a:solidFill>
                  <a:srgbClr val="FF0000"/>
                </a:solidFill>
              </a:rPr>
              <a:t>But</a:t>
            </a:r>
            <a:r>
              <a:rPr lang="en-US" sz="2400" b="1" dirty="0">
                <a:solidFill>
                  <a:srgbClr val="FF0000"/>
                </a:solidFill>
              </a:rPr>
              <a:t> he can search for his </a:t>
            </a:r>
            <a:r>
              <a:rPr lang="en-US" sz="2400" b="1" dirty="0" smtClean="0">
                <a:solidFill>
                  <a:srgbClr val="FF0000"/>
                </a:solidFill>
              </a:rPr>
              <a:t>folder.</a:t>
            </a:r>
            <a:endParaRPr lang="en-US" sz="2400" b="1" dirty="0">
              <a:solidFill>
                <a:srgbClr val="FF0000"/>
              </a:solidFill>
            </a:endParaRPr>
          </a:p>
        </p:txBody>
      </p:sp>
    </p:spTree>
    <p:extLst>
      <p:ext uri="{BB962C8B-B14F-4D97-AF65-F5344CB8AC3E}">
        <p14:creationId xmlns:p14="http://schemas.microsoft.com/office/powerpoint/2010/main" val="48829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ctrTitle"/>
          </p:nvPr>
        </p:nvSpPr>
        <p:spPr/>
        <p:txBody>
          <a:bodyPr/>
          <a:lstStyle/>
          <a:p>
            <a:r>
              <a:rPr lang="en-US" dirty="0" smtClean="0"/>
              <a:t>Scope Best Practices</a:t>
            </a:r>
          </a:p>
        </p:txBody>
      </p:sp>
    </p:spTree>
    <p:extLst>
      <p:ext uri="{BB962C8B-B14F-4D97-AF65-F5344CB8AC3E}">
        <p14:creationId xmlns:p14="http://schemas.microsoft.com/office/powerpoint/2010/main" val="806175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a:t>
            </a:r>
            <a:r>
              <a:rPr lang="en-US" dirty="0" smtClean="0"/>
              <a:t>Precedence</a:t>
            </a:r>
            <a:endParaRPr lang="en-US"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6" y="716011"/>
            <a:ext cx="7077074" cy="409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ext Placeholder 3"/>
          <p:cNvSpPr>
            <a:spLocks noGrp="1"/>
          </p:cNvSpPr>
          <p:nvPr>
            <p:ph type="body" sz="quarter" idx="10"/>
          </p:nvPr>
        </p:nvSpPr>
        <p:spPr/>
        <p:txBody>
          <a:bodyPr>
            <a:normAutofit/>
          </a:bodyPr>
          <a:lstStyle/>
          <a:p>
            <a:pPr eaLnBrk="1" hangingPunct="1"/>
            <a:endParaRPr lang="en-US" dirty="0" smtClean="0"/>
          </a:p>
        </p:txBody>
      </p:sp>
      <p:sp>
        <p:nvSpPr>
          <p:cNvPr id="35844" name="TextBox 1"/>
          <p:cNvSpPr txBox="1">
            <a:spLocks noChangeArrowheads="1"/>
          </p:cNvSpPr>
          <p:nvPr/>
        </p:nvSpPr>
        <p:spPr bwMode="auto">
          <a:xfrm>
            <a:off x="3352800" y="2370535"/>
            <a:ext cx="396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r>
              <a:rPr lang="en-US" b="1" dirty="0">
                <a:solidFill>
                  <a:srgbClr val="00355F"/>
                </a:solidFill>
              </a:rPr>
              <a:t>Goal: </a:t>
            </a:r>
            <a:r>
              <a:rPr lang="en-US" dirty="0">
                <a:solidFill>
                  <a:srgbClr val="00355F"/>
                </a:solidFill>
              </a:rPr>
              <a:t>Let each user see their own folder</a:t>
            </a:r>
          </a:p>
        </p:txBody>
      </p:sp>
    </p:spTree>
    <p:extLst>
      <p:ext uri="{BB962C8B-B14F-4D97-AF65-F5344CB8AC3E}">
        <p14:creationId xmlns:p14="http://schemas.microsoft.com/office/powerpoint/2010/main" val="1581142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dirty="0" smtClean="0"/>
              <a:t>Agenda</a:t>
            </a:r>
          </a:p>
        </p:txBody>
      </p:sp>
      <p:sp>
        <p:nvSpPr>
          <p:cNvPr id="25603" name="Content Placeholder 4"/>
          <p:cNvSpPr>
            <a:spLocks noGrp="1"/>
          </p:cNvSpPr>
          <p:nvPr>
            <p:ph idx="1"/>
          </p:nvPr>
        </p:nvSpPr>
        <p:spPr/>
        <p:txBody>
          <a:bodyPr>
            <a:normAutofit/>
          </a:bodyPr>
          <a:lstStyle/>
          <a:p>
            <a:pPr>
              <a:defRPr/>
            </a:pPr>
            <a:r>
              <a:rPr lang="en-US" dirty="0" smtClean="0">
                <a:solidFill>
                  <a:srgbClr val="00355F"/>
                </a:solidFill>
              </a:rPr>
              <a:t>Types of security</a:t>
            </a:r>
          </a:p>
          <a:p>
            <a:pPr>
              <a:defRPr/>
            </a:pPr>
            <a:r>
              <a:rPr lang="en-US" dirty="0" smtClean="0">
                <a:solidFill>
                  <a:srgbClr val="00355F"/>
                </a:solidFill>
              </a:rPr>
              <a:t>How to apply security</a:t>
            </a:r>
          </a:p>
          <a:p>
            <a:pPr>
              <a:defRPr/>
            </a:pPr>
            <a:r>
              <a:rPr lang="en-US" dirty="0" smtClean="0">
                <a:solidFill>
                  <a:srgbClr val="00355F"/>
                </a:solidFill>
              </a:rPr>
              <a:t>Best practices</a:t>
            </a: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04421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a:t>
            </a:r>
            <a:r>
              <a:rPr lang="en-US" dirty="0" smtClean="0"/>
              <a:t>Precedence</a:t>
            </a:r>
            <a:endParaRPr lang="en-US" dirty="0"/>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6" y="716011"/>
            <a:ext cx="7077074" cy="409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Text Placeholder 3"/>
          <p:cNvSpPr>
            <a:spLocks noGrp="1"/>
          </p:cNvSpPr>
          <p:nvPr>
            <p:ph type="body" sz="quarter" idx="10"/>
          </p:nvPr>
        </p:nvSpPr>
        <p:spPr/>
        <p:txBody>
          <a:bodyPr>
            <a:normAutofit/>
          </a:bodyPr>
          <a:lstStyle/>
          <a:p>
            <a:pPr eaLnBrk="1" hangingPunct="1"/>
            <a:endParaRPr lang="en-US" dirty="0" smtClean="0"/>
          </a:p>
        </p:txBody>
      </p:sp>
      <p:sp>
        <p:nvSpPr>
          <p:cNvPr id="9" name="Rectangle 5"/>
          <p:cNvSpPr>
            <a:spLocks noChangeArrowheads="1"/>
          </p:cNvSpPr>
          <p:nvPr/>
        </p:nvSpPr>
        <p:spPr bwMode="auto">
          <a:xfrm>
            <a:off x="2028825" y="2216944"/>
            <a:ext cx="594360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rgbClr val="00355F"/>
                </a:solidFill>
              </a:rPr>
              <a:t>Justice group is </a:t>
            </a:r>
            <a:r>
              <a:rPr lang="en-US" sz="2400" b="1" dirty="0">
                <a:solidFill>
                  <a:srgbClr val="00CC00"/>
                </a:solidFill>
              </a:rPr>
              <a:t>allowed </a:t>
            </a:r>
            <a:r>
              <a:rPr lang="en-US" sz="2400" b="1" dirty="0">
                <a:solidFill>
                  <a:srgbClr val="00355F"/>
                </a:solidFill>
              </a:rPr>
              <a:t>at Justice Folder, and scope is “This Entry Only”</a:t>
            </a:r>
          </a:p>
          <a:p>
            <a:endParaRPr lang="en-US" sz="1800" b="1" dirty="0"/>
          </a:p>
          <a:p>
            <a:pPr>
              <a:spcBef>
                <a:spcPct val="50000"/>
              </a:spcBef>
            </a:pPr>
            <a:endParaRPr lang="en-US" sz="1800" b="1" dirty="0"/>
          </a:p>
        </p:txBody>
      </p:sp>
    </p:spTree>
    <p:extLst>
      <p:ext uri="{BB962C8B-B14F-4D97-AF65-F5344CB8AC3E}">
        <p14:creationId xmlns:p14="http://schemas.microsoft.com/office/powerpoint/2010/main" val="1885465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a:t>
            </a:r>
            <a:r>
              <a:rPr lang="en-US" dirty="0" smtClean="0"/>
              <a:t>Precedence</a:t>
            </a:r>
            <a:endParaRPr lang="en-US" dirty="0"/>
          </a:p>
        </p:txBody>
      </p:sp>
      <p:sp>
        <p:nvSpPr>
          <p:cNvPr id="3" name="Content Placeholder 2"/>
          <p:cNvSpPr>
            <a:spLocks noGrp="1"/>
          </p:cNvSpPr>
          <p:nvPr>
            <p:ph idx="1"/>
          </p:nvPr>
        </p:nvSpPr>
        <p:spPr/>
        <p:txBody>
          <a:bodyPr/>
          <a:lstStyle/>
          <a:p>
            <a:endParaRPr lang="en-US"/>
          </a:p>
        </p:txBody>
      </p:sp>
      <p:sp>
        <p:nvSpPr>
          <p:cNvPr id="37891" name="Text Placeholder 3"/>
          <p:cNvSpPr>
            <a:spLocks noGrp="1"/>
          </p:cNvSpPr>
          <p:nvPr>
            <p:ph type="body" sz="quarter" idx="10"/>
          </p:nvPr>
        </p:nvSpPr>
        <p:spPr/>
        <p:txBody>
          <a:bodyPr>
            <a:normAutofit/>
          </a:bodyPr>
          <a:lstStyle/>
          <a:p>
            <a:pPr eaLnBrk="1" hangingPunct="1"/>
            <a:endParaRPr lang="en-US" dirty="0" smtClean="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6" y="716011"/>
            <a:ext cx="7077074" cy="409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Rectangle 5"/>
          <p:cNvSpPr>
            <a:spLocks noChangeArrowheads="1"/>
          </p:cNvSpPr>
          <p:nvPr/>
        </p:nvSpPr>
        <p:spPr bwMode="auto">
          <a:xfrm>
            <a:off x="2028825" y="2216944"/>
            <a:ext cx="594360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rgbClr val="00355F"/>
                </a:solidFill>
              </a:rPr>
              <a:t>Justice group is </a:t>
            </a:r>
            <a:r>
              <a:rPr lang="en-US" sz="2400" b="1" dirty="0">
                <a:solidFill>
                  <a:srgbClr val="00CC00"/>
                </a:solidFill>
              </a:rPr>
              <a:t>allowed </a:t>
            </a:r>
            <a:r>
              <a:rPr lang="en-US" sz="2400" b="1" dirty="0">
                <a:solidFill>
                  <a:srgbClr val="00355F"/>
                </a:solidFill>
              </a:rPr>
              <a:t>at Justice Folder, and scope is “This Entry Only”</a:t>
            </a:r>
          </a:p>
          <a:p>
            <a:endParaRPr lang="en-US" sz="1800" b="1" dirty="0"/>
          </a:p>
          <a:p>
            <a:pPr>
              <a:spcBef>
                <a:spcPct val="50000"/>
              </a:spcBef>
            </a:pPr>
            <a:endParaRPr lang="en-US" sz="1800" b="1" dirty="0"/>
          </a:p>
        </p:txBody>
      </p:sp>
      <p:sp>
        <p:nvSpPr>
          <p:cNvPr id="37893" name="TextBox 5"/>
          <p:cNvSpPr txBox="1">
            <a:spLocks noChangeArrowheads="1"/>
          </p:cNvSpPr>
          <p:nvPr/>
        </p:nvSpPr>
        <p:spPr bwMode="auto">
          <a:xfrm>
            <a:off x="2862263" y="2981325"/>
            <a:ext cx="3506088"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pPr>
              <a:spcBef>
                <a:spcPct val="50000"/>
              </a:spcBef>
            </a:pPr>
            <a:r>
              <a:rPr lang="en-US" sz="1800" b="1" dirty="0">
                <a:solidFill>
                  <a:srgbClr val="00355F"/>
                </a:solidFill>
              </a:rPr>
              <a:t>Inspector </a:t>
            </a:r>
            <a:r>
              <a:rPr lang="en-US" sz="1800" b="1" dirty="0">
                <a:solidFill>
                  <a:srgbClr val="00CC00"/>
                </a:solidFill>
              </a:rPr>
              <a:t>allowed</a:t>
            </a:r>
            <a:r>
              <a:rPr lang="en-US" sz="1800" b="1" dirty="0"/>
              <a:t> </a:t>
            </a:r>
            <a:r>
              <a:rPr lang="en-US" sz="1800" b="1" dirty="0">
                <a:solidFill>
                  <a:srgbClr val="00355F"/>
                </a:solidFill>
              </a:rPr>
              <a:t>at his folder</a:t>
            </a:r>
          </a:p>
          <a:p>
            <a:pPr>
              <a:spcBef>
                <a:spcPct val="50000"/>
              </a:spcBef>
            </a:pPr>
            <a:r>
              <a:rPr lang="en-US" sz="1800" b="1" dirty="0">
                <a:solidFill>
                  <a:srgbClr val="00355F"/>
                </a:solidFill>
              </a:rPr>
              <a:t>Judge</a:t>
            </a:r>
            <a:r>
              <a:rPr lang="en-US" sz="1800" b="1" dirty="0"/>
              <a:t> </a:t>
            </a:r>
            <a:r>
              <a:rPr lang="en-US" sz="1800" b="1" dirty="0">
                <a:solidFill>
                  <a:srgbClr val="00CC00"/>
                </a:solidFill>
              </a:rPr>
              <a:t>allowed</a:t>
            </a:r>
            <a:r>
              <a:rPr lang="en-US" sz="1800" b="1" dirty="0"/>
              <a:t> </a:t>
            </a:r>
            <a:r>
              <a:rPr lang="en-US" sz="1800" b="1" dirty="0">
                <a:solidFill>
                  <a:srgbClr val="00355F"/>
                </a:solidFill>
              </a:rPr>
              <a:t>at his folder</a:t>
            </a:r>
          </a:p>
          <a:p>
            <a:pPr>
              <a:spcBef>
                <a:spcPct val="50000"/>
              </a:spcBef>
            </a:pPr>
            <a:r>
              <a:rPr lang="en-US" sz="1800" b="1" dirty="0">
                <a:solidFill>
                  <a:srgbClr val="00355F"/>
                </a:solidFill>
              </a:rPr>
              <a:t>Lawyer</a:t>
            </a:r>
            <a:r>
              <a:rPr lang="en-US" sz="1800" b="1" dirty="0"/>
              <a:t> </a:t>
            </a:r>
            <a:r>
              <a:rPr lang="en-US" sz="1800" b="1" dirty="0">
                <a:solidFill>
                  <a:srgbClr val="00CC00"/>
                </a:solidFill>
              </a:rPr>
              <a:t>allowed</a:t>
            </a:r>
            <a:r>
              <a:rPr lang="en-US" sz="1800" b="1" dirty="0"/>
              <a:t> </a:t>
            </a:r>
            <a:r>
              <a:rPr lang="en-US" sz="1800" b="1" dirty="0">
                <a:solidFill>
                  <a:srgbClr val="00355F"/>
                </a:solidFill>
              </a:rPr>
              <a:t>at his folder</a:t>
            </a:r>
          </a:p>
          <a:p>
            <a:pPr>
              <a:spcBef>
                <a:spcPct val="50000"/>
              </a:spcBef>
            </a:pPr>
            <a:r>
              <a:rPr lang="en-US" sz="1800" b="1" dirty="0">
                <a:solidFill>
                  <a:srgbClr val="00355F"/>
                </a:solidFill>
              </a:rPr>
              <a:t>Rambo</a:t>
            </a:r>
            <a:r>
              <a:rPr lang="en-US" sz="1800" b="1" dirty="0"/>
              <a:t> </a:t>
            </a:r>
            <a:r>
              <a:rPr lang="en-US" sz="1800" b="1" dirty="0">
                <a:solidFill>
                  <a:srgbClr val="00CC00"/>
                </a:solidFill>
              </a:rPr>
              <a:t>allowed</a:t>
            </a:r>
            <a:r>
              <a:rPr lang="en-US" sz="1800" b="1" dirty="0"/>
              <a:t> </a:t>
            </a:r>
            <a:r>
              <a:rPr lang="en-US" sz="1800" b="1" dirty="0">
                <a:solidFill>
                  <a:srgbClr val="00355F"/>
                </a:solidFill>
              </a:rPr>
              <a:t>at his folder</a:t>
            </a:r>
          </a:p>
          <a:p>
            <a:endParaRPr lang="en-US" sz="1800" dirty="0"/>
          </a:p>
        </p:txBody>
      </p:sp>
    </p:spTree>
    <p:extLst>
      <p:ext uri="{BB962C8B-B14F-4D97-AF65-F5344CB8AC3E}">
        <p14:creationId xmlns:p14="http://schemas.microsoft.com/office/powerpoint/2010/main" val="1035315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a:t>
            </a:r>
            <a:r>
              <a:rPr lang="en-US" dirty="0" smtClean="0"/>
              <a:t>Precedence</a:t>
            </a:r>
            <a:endParaRPr lang="en-US" dirty="0"/>
          </a:p>
        </p:txBody>
      </p:sp>
      <p:sp>
        <p:nvSpPr>
          <p:cNvPr id="3" name="Content Placeholder 2"/>
          <p:cNvSpPr>
            <a:spLocks noGrp="1"/>
          </p:cNvSpPr>
          <p:nvPr>
            <p:ph idx="1"/>
          </p:nvPr>
        </p:nvSpPr>
        <p:spPr/>
        <p:txBody>
          <a:bodyPr/>
          <a:lstStyle/>
          <a:p>
            <a:endParaRPr lang="en-US"/>
          </a:p>
        </p:txBody>
      </p:sp>
      <p:sp>
        <p:nvSpPr>
          <p:cNvPr id="37891" name="Text Placeholder 3"/>
          <p:cNvSpPr>
            <a:spLocks noGrp="1"/>
          </p:cNvSpPr>
          <p:nvPr>
            <p:ph type="body" sz="quarter" idx="10"/>
          </p:nvPr>
        </p:nvSpPr>
        <p:spPr/>
        <p:txBody>
          <a:bodyPr>
            <a:normAutofit/>
          </a:bodyPr>
          <a:lstStyle/>
          <a:p>
            <a:pPr eaLnBrk="1" hangingPunct="1"/>
            <a:endParaRPr lang="en-US" dirty="0" smtClean="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6" y="716011"/>
            <a:ext cx="7077074" cy="409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Rectangle 5"/>
          <p:cNvSpPr>
            <a:spLocks noChangeArrowheads="1"/>
          </p:cNvSpPr>
          <p:nvPr/>
        </p:nvSpPr>
        <p:spPr bwMode="auto">
          <a:xfrm>
            <a:off x="2028825" y="2216944"/>
            <a:ext cx="594360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rgbClr val="00355F"/>
                </a:solidFill>
              </a:rPr>
              <a:t>Justice group is </a:t>
            </a:r>
            <a:r>
              <a:rPr lang="en-US" sz="2400" b="1" dirty="0">
                <a:solidFill>
                  <a:srgbClr val="00CC00"/>
                </a:solidFill>
              </a:rPr>
              <a:t>allowed </a:t>
            </a:r>
            <a:r>
              <a:rPr lang="en-US" sz="2400" b="1" dirty="0">
                <a:solidFill>
                  <a:srgbClr val="00355F"/>
                </a:solidFill>
              </a:rPr>
              <a:t>at Justice Folder, and scope is “This Entry Only”</a:t>
            </a:r>
          </a:p>
          <a:p>
            <a:endParaRPr lang="en-US" sz="1800" b="1" dirty="0"/>
          </a:p>
          <a:p>
            <a:pPr>
              <a:spcBef>
                <a:spcPct val="50000"/>
              </a:spcBef>
            </a:pPr>
            <a:endParaRPr lang="en-US" sz="1800" b="1" dirty="0"/>
          </a:p>
        </p:txBody>
      </p:sp>
      <p:sp>
        <p:nvSpPr>
          <p:cNvPr id="37893" name="TextBox 5"/>
          <p:cNvSpPr txBox="1">
            <a:spLocks noChangeArrowheads="1"/>
          </p:cNvSpPr>
          <p:nvPr/>
        </p:nvSpPr>
        <p:spPr bwMode="auto">
          <a:xfrm>
            <a:off x="2862263" y="2981325"/>
            <a:ext cx="3506088"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pPr>
              <a:spcBef>
                <a:spcPct val="50000"/>
              </a:spcBef>
            </a:pPr>
            <a:r>
              <a:rPr lang="en-US" sz="1800" b="1" dirty="0">
                <a:solidFill>
                  <a:srgbClr val="00355F"/>
                </a:solidFill>
              </a:rPr>
              <a:t>Inspector </a:t>
            </a:r>
            <a:r>
              <a:rPr lang="en-US" sz="1800" b="1" dirty="0">
                <a:solidFill>
                  <a:srgbClr val="00CC00"/>
                </a:solidFill>
              </a:rPr>
              <a:t>allowed</a:t>
            </a:r>
            <a:r>
              <a:rPr lang="en-US" sz="1800" b="1" dirty="0"/>
              <a:t> </a:t>
            </a:r>
            <a:r>
              <a:rPr lang="en-US" sz="1800" b="1" dirty="0">
                <a:solidFill>
                  <a:srgbClr val="00355F"/>
                </a:solidFill>
              </a:rPr>
              <a:t>at his folder</a:t>
            </a:r>
          </a:p>
          <a:p>
            <a:pPr>
              <a:spcBef>
                <a:spcPct val="50000"/>
              </a:spcBef>
            </a:pPr>
            <a:r>
              <a:rPr lang="en-US" sz="1800" b="1" dirty="0">
                <a:solidFill>
                  <a:srgbClr val="00355F"/>
                </a:solidFill>
              </a:rPr>
              <a:t>Judge</a:t>
            </a:r>
            <a:r>
              <a:rPr lang="en-US" sz="1800" b="1" dirty="0"/>
              <a:t> </a:t>
            </a:r>
            <a:r>
              <a:rPr lang="en-US" sz="1800" b="1" dirty="0">
                <a:solidFill>
                  <a:srgbClr val="00CC00"/>
                </a:solidFill>
              </a:rPr>
              <a:t>allowed</a:t>
            </a:r>
            <a:r>
              <a:rPr lang="en-US" sz="1800" b="1" dirty="0"/>
              <a:t> </a:t>
            </a:r>
            <a:r>
              <a:rPr lang="en-US" sz="1800" b="1" dirty="0">
                <a:solidFill>
                  <a:srgbClr val="00355F"/>
                </a:solidFill>
              </a:rPr>
              <a:t>at his folder</a:t>
            </a:r>
          </a:p>
          <a:p>
            <a:pPr>
              <a:spcBef>
                <a:spcPct val="50000"/>
              </a:spcBef>
            </a:pPr>
            <a:r>
              <a:rPr lang="en-US" sz="1800" b="1" dirty="0">
                <a:solidFill>
                  <a:srgbClr val="00355F"/>
                </a:solidFill>
              </a:rPr>
              <a:t>Lawyer</a:t>
            </a:r>
            <a:r>
              <a:rPr lang="en-US" sz="1800" b="1" dirty="0"/>
              <a:t> </a:t>
            </a:r>
            <a:r>
              <a:rPr lang="en-US" sz="1800" b="1" dirty="0">
                <a:solidFill>
                  <a:srgbClr val="00CC00"/>
                </a:solidFill>
              </a:rPr>
              <a:t>allowed</a:t>
            </a:r>
            <a:r>
              <a:rPr lang="en-US" sz="1800" b="1" dirty="0"/>
              <a:t> </a:t>
            </a:r>
            <a:r>
              <a:rPr lang="en-US" sz="1800" b="1" dirty="0">
                <a:solidFill>
                  <a:srgbClr val="00355F"/>
                </a:solidFill>
              </a:rPr>
              <a:t>at his folder</a:t>
            </a:r>
          </a:p>
          <a:p>
            <a:pPr>
              <a:spcBef>
                <a:spcPct val="50000"/>
              </a:spcBef>
            </a:pPr>
            <a:r>
              <a:rPr lang="en-US" sz="1800" b="1" dirty="0">
                <a:solidFill>
                  <a:srgbClr val="00355F"/>
                </a:solidFill>
              </a:rPr>
              <a:t>Rambo</a:t>
            </a:r>
            <a:r>
              <a:rPr lang="en-US" sz="1800" b="1" dirty="0"/>
              <a:t> </a:t>
            </a:r>
            <a:r>
              <a:rPr lang="en-US" sz="1800" b="1" dirty="0">
                <a:solidFill>
                  <a:srgbClr val="00CC00"/>
                </a:solidFill>
              </a:rPr>
              <a:t>allowed</a:t>
            </a:r>
            <a:r>
              <a:rPr lang="en-US" sz="1800" b="1" dirty="0"/>
              <a:t> </a:t>
            </a:r>
            <a:r>
              <a:rPr lang="en-US" sz="1800" b="1" dirty="0">
                <a:solidFill>
                  <a:srgbClr val="00355F"/>
                </a:solidFill>
              </a:rPr>
              <a:t>at his folder</a:t>
            </a:r>
          </a:p>
          <a:p>
            <a:endParaRPr lang="en-US" sz="1800" dirty="0"/>
          </a:p>
        </p:txBody>
      </p:sp>
      <p:sp>
        <p:nvSpPr>
          <p:cNvPr id="9" name="TextBox 8"/>
          <p:cNvSpPr txBox="1"/>
          <p:nvPr/>
        </p:nvSpPr>
        <p:spPr>
          <a:xfrm>
            <a:off x="3581400" y="2680469"/>
            <a:ext cx="2133600" cy="769441"/>
          </a:xfrm>
          <a:prstGeom prst="rect">
            <a:avLst/>
          </a:prstGeom>
          <a:solidFill>
            <a:srgbClr val="00CC00"/>
          </a:solidFill>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4400" b="1" dirty="0"/>
              <a:t>5</a:t>
            </a:r>
            <a:r>
              <a:rPr lang="en-US" sz="4400" dirty="0"/>
              <a:t> steps</a:t>
            </a:r>
          </a:p>
        </p:txBody>
      </p:sp>
    </p:spTree>
    <p:extLst>
      <p:ext uri="{BB962C8B-B14F-4D97-AF65-F5344CB8AC3E}">
        <p14:creationId xmlns:p14="http://schemas.microsoft.com/office/powerpoint/2010/main" val="3115952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Clashing Access </a:t>
            </a:r>
            <a:r>
              <a:rPr lang="en-US" dirty="0" smtClean="0"/>
              <a:t>Rights</a:t>
            </a:r>
            <a:endParaRPr lang="en-US" dirty="0"/>
          </a:p>
        </p:txBody>
      </p:sp>
      <p:sp>
        <p:nvSpPr>
          <p:cNvPr id="39938" name="Subtitle 1"/>
          <p:cNvSpPr>
            <a:spLocks noGrp="1"/>
          </p:cNvSpPr>
          <p:nvPr>
            <p:ph idx="1"/>
          </p:nvPr>
        </p:nvSpPr>
        <p:spPr/>
        <p:txBody>
          <a:bodyPr/>
          <a:lstStyle/>
          <a:p>
            <a:pPr>
              <a:defRPr/>
            </a:pPr>
            <a:r>
              <a:rPr lang="en-US" dirty="0" smtClean="0">
                <a:solidFill>
                  <a:srgbClr val="00355F"/>
                </a:solidFill>
              </a:rPr>
              <a:t>Group and User</a:t>
            </a:r>
          </a:p>
          <a:p>
            <a:pPr>
              <a:defRPr/>
            </a:pPr>
            <a:r>
              <a:rPr lang="en-US" dirty="0" smtClean="0">
                <a:solidFill>
                  <a:srgbClr val="00355F"/>
                </a:solidFill>
              </a:rPr>
              <a:t>Order of Precedence</a:t>
            </a:r>
          </a:p>
          <a:p>
            <a:pPr lvl="1">
              <a:defRPr/>
            </a:pPr>
            <a:r>
              <a:rPr lang="en-US" b="1" dirty="0" smtClean="0">
                <a:solidFill>
                  <a:srgbClr val="FF0000"/>
                </a:solidFill>
              </a:rPr>
              <a:t>Deny</a:t>
            </a:r>
            <a:r>
              <a:rPr lang="en-US" dirty="0" smtClean="0"/>
              <a:t> </a:t>
            </a:r>
            <a:r>
              <a:rPr lang="en-US" dirty="0" smtClean="0">
                <a:solidFill>
                  <a:srgbClr val="00355F"/>
                </a:solidFill>
              </a:rPr>
              <a:t>overrides</a:t>
            </a:r>
            <a:r>
              <a:rPr lang="en-US" dirty="0" smtClean="0"/>
              <a:t> </a:t>
            </a:r>
            <a:r>
              <a:rPr lang="en-US" b="1" dirty="0" smtClean="0">
                <a:solidFill>
                  <a:srgbClr val="00CC00"/>
                </a:solidFill>
              </a:rPr>
              <a:t>Allow</a:t>
            </a:r>
            <a:r>
              <a:rPr lang="en-US" b="1" dirty="0" smtClean="0"/>
              <a:t>/</a:t>
            </a:r>
            <a:r>
              <a:rPr lang="en-US" b="1" dirty="0" smtClean="0">
                <a:solidFill>
                  <a:schemeClr val="bg1">
                    <a:lumMod val="50000"/>
                  </a:schemeClr>
                </a:solidFill>
              </a:rPr>
              <a:t>Not</a:t>
            </a:r>
            <a:r>
              <a:rPr lang="en-US" dirty="0" smtClean="0">
                <a:solidFill>
                  <a:schemeClr val="bg1">
                    <a:lumMod val="50000"/>
                  </a:schemeClr>
                </a:solidFill>
              </a:rPr>
              <a:t> </a:t>
            </a:r>
            <a:r>
              <a:rPr lang="en-US" b="1" dirty="0" smtClean="0">
                <a:solidFill>
                  <a:schemeClr val="bg1">
                    <a:lumMod val="50000"/>
                  </a:schemeClr>
                </a:solidFill>
              </a:rPr>
              <a:t>Allow</a:t>
            </a:r>
          </a:p>
          <a:p>
            <a:pPr lvl="1">
              <a:defRPr/>
            </a:pPr>
            <a:r>
              <a:rPr lang="en-US" b="1" dirty="0" smtClean="0">
                <a:solidFill>
                  <a:srgbClr val="00CC00"/>
                </a:solidFill>
              </a:rPr>
              <a:t>Allow</a:t>
            </a:r>
            <a:r>
              <a:rPr lang="en-US" dirty="0" smtClean="0"/>
              <a:t> </a:t>
            </a:r>
            <a:r>
              <a:rPr lang="en-US" dirty="0" smtClean="0">
                <a:solidFill>
                  <a:srgbClr val="00355F"/>
                </a:solidFill>
              </a:rPr>
              <a:t>overrides</a:t>
            </a:r>
            <a:r>
              <a:rPr lang="en-US" dirty="0" smtClean="0"/>
              <a:t> </a:t>
            </a:r>
            <a:r>
              <a:rPr lang="en-US" b="1" dirty="0" smtClean="0">
                <a:solidFill>
                  <a:schemeClr val="bg1">
                    <a:lumMod val="50000"/>
                  </a:schemeClr>
                </a:solidFill>
              </a:rPr>
              <a:t>Not Allow</a:t>
            </a:r>
          </a:p>
        </p:txBody>
      </p:sp>
      <p:sp>
        <p:nvSpPr>
          <p:cNvPr id="39939" name="Text Placeholder 2"/>
          <p:cNvSpPr>
            <a:spLocks noGrp="1"/>
          </p:cNvSpPr>
          <p:nvPr>
            <p:ph type="body" sz="quarter" idx="10"/>
          </p:nvPr>
        </p:nvSpPr>
        <p:spPr/>
        <p:txBody>
          <a:bodyPr>
            <a:normAutofit/>
          </a:bodyPr>
          <a:lstStyle/>
          <a:p>
            <a:endParaRPr lang="en-US" dirty="0" smtClean="0"/>
          </a:p>
        </p:txBody>
      </p:sp>
    </p:spTree>
    <p:extLst>
      <p:ext uri="{BB962C8B-B14F-4D97-AF65-F5344CB8AC3E}">
        <p14:creationId xmlns:p14="http://schemas.microsoft.com/office/powerpoint/2010/main" val="1288703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Order of </a:t>
            </a:r>
            <a:r>
              <a:rPr lang="en-US" dirty="0" smtClean="0"/>
              <a:t>Precedence</a:t>
            </a:r>
            <a:endParaRPr lang="en-US" dirty="0"/>
          </a:p>
        </p:txBody>
      </p:sp>
      <p:sp>
        <p:nvSpPr>
          <p:cNvPr id="32770" name="Subtitle 4"/>
          <p:cNvSpPr>
            <a:spLocks noGrp="1"/>
          </p:cNvSpPr>
          <p:nvPr>
            <p:ph idx="1"/>
          </p:nvPr>
        </p:nvSpPr>
        <p:spPr/>
        <p:txBody>
          <a:bodyPr/>
          <a:lstStyle/>
          <a:p>
            <a:pPr marL="341313" indent="-341313" defTabSz="457200" eaLnBrk="1" hangingPunct="1">
              <a:spcBef>
                <a:spcPts val="700"/>
              </a:spcBef>
              <a:spcAft>
                <a:spcPts val="1200"/>
              </a:spcAft>
              <a:buClr>
                <a:srgbClr val="002A5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smtClean="0">
                <a:solidFill>
                  <a:srgbClr val="002A59"/>
                </a:solidFill>
                <a:cs typeface="Arial" charset="0"/>
              </a:rPr>
              <a:t>Which right takes priority?</a:t>
            </a:r>
            <a:endParaRPr lang="en-US" dirty="0" smtClean="0">
              <a:solidFill>
                <a:srgbClr val="0C3670"/>
              </a:solidFill>
              <a:cs typeface="Arial" charset="0"/>
            </a:endParaRPr>
          </a:p>
          <a:p>
            <a:pPr marL="341313" indent="-341313" defTabSz="457200"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	Explicit Access Rights</a:t>
            </a:r>
          </a:p>
          <a:p>
            <a:pPr marL="741363" lvl="1" indent="-284163" defTabSz="457200" eaLnBrk="1" hangingPunct="1">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solidFill>
                  <a:srgbClr val="0C3670"/>
                </a:solidFill>
                <a:cs typeface="Arial" charset="0"/>
              </a:rPr>
              <a:t>Deny, Allow, or None</a:t>
            </a:r>
          </a:p>
          <a:p>
            <a:pPr defTabSz="457200"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User </a:t>
            </a:r>
            <a:r>
              <a:rPr lang="en-US" sz="2800" dirty="0" smtClean="0">
                <a:solidFill>
                  <a:srgbClr val="00CC00"/>
                </a:solidFill>
                <a:cs typeface="Arial" charset="0"/>
              </a:rPr>
              <a:t>allowed</a:t>
            </a:r>
            <a:r>
              <a:rPr lang="en-US" sz="2800" dirty="0" smtClean="0">
                <a:solidFill>
                  <a:srgbClr val="0C3670"/>
                </a:solidFill>
                <a:cs typeface="Arial" charset="0"/>
              </a:rPr>
              <a:t> and group </a:t>
            </a:r>
            <a:r>
              <a:rPr lang="en-US" sz="2800" dirty="0" smtClean="0">
                <a:solidFill>
                  <a:srgbClr val="FF0000"/>
                </a:solidFill>
                <a:cs typeface="Arial" charset="0"/>
              </a:rPr>
              <a:t>denied</a:t>
            </a:r>
            <a:r>
              <a:rPr lang="en-US" sz="2800" dirty="0" smtClean="0">
                <a:solidFill>
                  <a:srgbClr val="0C3670"/>
                </a:solidFill>
                <a:cs typeface="Arial" charset="0"/>
              </a:rPr>
              <a:t> = user </a:t>
            </a:r>
            <a:r>
              <a:rPr lang="en-US" sz="2800" dirty="0" smtClean="0">
                <a:solidFill>
                  <a:srgbClr val="FF0000"/>
                </a:solidFill>
                <a:cs typeface="Arial" charset="0"/>
              </a:rPr>
              <a:t>denied</a:t>
            </a:r>
          </a:p>
          <a:p>
            <a:pPr marL="341313" indent="-341313" defTabSz="457200" eaLnBrk="1" hangingPunct="1">
              <a:spcBef>
                <a:spcPts val="600"/>
              </a:spcBef>
              <a:buClr>
                <a:srgbClr val="002A5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smtClean="0">
              <a:solidFill>
                <a:srgbClr val="0C3670"/>
              </a:solidFill>
              <a:cs typeface="Arial" charset="0"/>
            </a:endParaRPr>
          </a:p>
        </p:txBody>
      </p:sp>
      <p:sp>
        <p:nvSpPr>
          <p:cNvPr id="40963" name="Text Placeholder 3"/>
          <p:cNvSpPr>
            <a:spLocks noGrp="1"/>
          </p:cNvSpPr>
          <p:nvPr>
            <p:ph type="body" sz="quarter" idx="10"/>
          </p:nvPr>
        </p:nvSpPr>
        <p:spPr/>
        <p:txBody>
          <a:bodyPr>
            <a:normAutofit/>
          </a:bodyPr>
          <a:lstStyle/>
          <a:p>
            <a:pPr eaLnBrk="1" hangingPunct="1"/>
            <a:endParaRPr lang="en-US" dirty="0" smtClean="0"/>
          </a:p>
        </p:txBody>
      </p:sp>
      <p:sp>
        <p:nvSpPr>
          <p:cNvPr id="2" name="Rectangle 1"/>
          <p:cNvSpPr>
            <a:spLocks noChangeArrowheads="1"/>
          </p:cNvSpPr>
          <p:nvPr/>
        </p:nvSpPr>
        <p:spPr bwMode="auto">
          <a:xfrm>
            <a:off x="6005513" y="2724150"/>
            <a:ext cx="2209800" cy="457200"/>
          </a:xfrm>
          <a:prstGeom prst="rect">
            <a:avLst/>
          </a:prstGeom>
          <a:solidFill>
            <a:schemeClr val="bg1"/>
          </a:solidFill>
          <a:ln>
            <a:noFill/>
          </a:ln>
          <a:extLst/>
        </p:spPr>
        <p:txBody>
          <a:bodyPr/>
          <a:lstStyle/>
          <a:p>
            <a:endParaRPr lang="en-US"/>
          </a:p>
        </p:txBody>
      </p:sp>
    </p:spTree>
    <p:extLst>
      <p:ext uri="{BB962C8B-B14F-4D97-AF65-F5344CB8AC3E}">
        <p14:creationId xmlns:p14="http://schemas.microsoft.com/office/powerpoint/2010/main" val="246219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a:t>
            </a:r>
            <a:r>
              <a:rPr lang="en-US" dirty="0" smtClean="0"/>
              <a:t>Precedence</a:t>
            </a:r>
            <a:endParaRPr lang="en-US" dirty="0"/>
          </a:p>
        </p:txBody>
      </p:sp>
      <p:sp>
        <p:nvSpPr>
          <p:cNvPr id="32770" name="Subtitle 4"/>
          <p:cNvSpPr>
            <a:spLocks noGrp="1"/>
          </p:cNvSpPr>
          <p:nvPr>
            <p:ph idx="1"/>
          </p:nvPr>
        </p:nvSpPr>
        <p:spPr/>
        <p:txBody>
          <a:bodyPr/>
          <a:lstStyle/>
          <a:p>
            <a:pPr marL="341313" indent="-341313" defTabSz="457200" eaLnBrk="1" hangingPunct="1">
              <a:spcBef>
                <a:spcPts val="700"/>
              </a:spcBef>
              <a:spcAft>
                <a:spcPts val="1200"/>
              </a:spcAft>
              <a:buClr>
                <a:srgbClr val="002A5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smtClean="0">
                <a:solidFill>
                  <a:srgbClr val="002A59"/>
                </a:solidFill>
                <a:cs typeface="Arial" charset="0"/>
              </a:rPr>
              <a:t>Which right takes priority?</a:t>
            </a:r>
            <a:endParaRPr lang="en-US" dirty="0" smtClean="0">
              <a:solidFill>
                <a:srgbClr val="0C3670"/>
              </a:solidFill>
              <a:cs typeface="Arial" charset="0"/>
            </a:endParaRPr>
          </a:p>
          <a:p>
            <a:pPr marL="341313" indent="-341313" defTabSz="457200"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	Explicit Access Rights</a:t>
            </a:r>
          </a:p>
          <a:p>
            <a:pPr marL="741363" lvl="1" indent="-284163" defTabSz="457200" eaLnBrk="1" hangingPunct="1">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solidFill>
                  <a:srgbClr val="0C3670"/>
                </a:solidFill>
                <a:cs typeface="Arial" charset="0"/>
              </a:rPr>
              <a:t>Deny, Allow, or None</a:t>
            </a:r>
          </a:p>
          <a:p>
            <a:pPr defTabSz="457200"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User </a:t>
            </a:r>
            <a:r>
              <a:rPr lang="en-US" sz="2800" dirty="0" smtClean="0">
                <a:solidFill>
                  <a:srgbClr val="00CC00"/>
                </a:solidFill>
                <a:cs typeface="Arial" charset="0"/>
              </a:rPr>
              <a:t>allowed</a:t>
            </a:r>
            <a:r>
              <a:rPr lang="en-US" sz="2800" dirty="0" smtClean="0">
                <a:solidFill>
                  <a:srgbClr val="0C3670"/>
                </a:solidFill>
                <a:cs typeface="Arial" charset="0"/>
              </a:rPr>
              <a:t> and group </a:t>
            </a:r>
            <a:r>
              <a:rPr lang="en-US" sz="2800" dirty="0" smtClean="0">
                <a:solidFill>
                  <a:srgbClr val="FF0000"/>
                </a:solidFill>
                <a:cs typeface="Arial" charset="0"/>
              </a:rPr>
              <a:t>denied</a:t>
            </a:r>
            <a:r>
              <a:rPr lang="en-US" sz="2800" dirty="0" smtClean="0">
                <a:solidFill>
                  <a:srgbClr val="0C3670"/>
                </a:solidFill>
                <a:cs typeface="Arial" charset="0"/>
              </a:rPr>
              <a:t> = user </a:t>
            </a:r>
            <a:r>
              <a:rPr lang="en-US" sz="2800" dirty="0" smtClean="0">
                <a:solidFill>
                  <a:srgbClr val="FF0000"/>
                </a:solidFill>
                <a:cs typeface="Arial" charset="0"/>
              </a:rPr>
              <a:t>denied</a:t>
            </a:r>
          </a:p>
          <a:p>
            <a:pPr defTabSz="457200"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User </a:t>
            </a:r>
            <a:r>
              <a:rPr lang="en-US" sz="2800" dirty="0" smtClean="0">
                <a:solidFill>
                  <a:srgbClr val="FF0000"/>
                </a:solidFill>
                <a:cs typeface="Arial" charset="0"/>
              </a:rPr>
              <a:t>denied</a:t>
            </a:r>
            <a:r>
              <a:rPr lang="en-US" sz="2800" dirty="0" smtClean="0">
                <a:solidFill>
                  <a:srgbClr val="0C3670"/>
                </a:solidFill>
                <a:cs typeface="Arial" charset="0"/>
              </a:rPr>
              <a:t> and group </a:t>
            </a:r>
            <a:r>
              <a:rPr lang="en-US" sz="2800" dirty="0" smtClean="0">
                <a:solidFill>
                  <a:srgbClr val="00CC00"/>
                </a:solidFill>
                <a:cs typeface="Arial" charset="0"/>
              </a:rPr>
              <a:t>allowed</a:t>
            </a:r>
            <a:r>
              <a:rPr lang="en-US" sz="2800" dirty="0" smtClean="0">
                <a:solidFill>
                  <a:srgbClr val="0C3670"/>
                </a:solidFill>
                <a:cs typeface="Arial" charset="0"/>
              </a:rPr>
              <a:t> = user </a:t>
            </a:r>
            <a:r>
              <a:rPr lang="en-US" sz="2800" dirty="0" smtClean="0">
                <a:solidFill>
                  <a:srgbClr val="FF0000"/>
                </a:solidFill>
                <a:cs typeface="Arial" charset="0"/>
              </a:rPr>
              <a:t>denied</a:t>
            </a:r>
          </a:p>
          <a:p>
            <a:pPr marL="341313" indent="-341313" defTabSz="457200" eaLnBrk="1" hangingPunct="1">
              <a:spcBef>
                <a:spcPts val="600"/>
              </a:spcBef>
              <a:buClr>
                <a:srgbClr val="002A5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smtClean="0">
              <a:solidFill>
                <a:srgbClr val="0C3670"/>
              </a:solidFill>
              <a:cs typeface="Arial" charset="0"/>
            </a:endParaRPr>
          </a:p>
        </p:txBody>
      </p:sp>
      <p:sp>
        <p:nvSpPr>
          <p:cNvPr id="41987" name="Text Placeholder 3"/>
          <p:cNvSpPr>
            <a:spLocks noGrp="1"/>
          </p:cNvSpPr>
          <p:nvPr>
            <p:ph type="body" sz="quarter" idx="10"/>
          </p:nvPr>
        </p:nvSpPr>
        <p:spPr/>
        <p:txBody>
          <a:bodyPr>
            <a:normAutofit/>
          </a:bodyPr>
          <a:lstStyle/>
          <a:p>
            <a:pPr eaLnBrk="1" hangingPunct="1"/>
            <a:endParaRPr lang="en-US" dirty="0" smtClean="0"/>
          </a:p>
        </p:txBody>
      </p:sp>
      <p:sp>
        <p:nvSpPr>
          <p:cNvPr id="4" name="Rectangle 3"/>
          <p:cNvSpPr>
            <a:spLocks noChangeArrowheads="1"/>
          </p:cNvSpPr>
          <p:nvPr/>
        </p:nvSpPr>
        <p:spPr bwMode="auto">
          <a:xfrm>
            <a:off x="6005513" y="3228975"/>
            <a:ext cx="2209800" cy="457200"/>
          </a:xfrm>
          <a:prstGeom prst="rect">
            <a:avLst/>
          </a:prstGeom>
          <a:solidFill>
            <a:schemeClr val="bg1"/>
          </a:solidFill>
          <a:ln>
            <a:noFill/>
          </a:ln>
          <a:extLst/>
        </p:spPr>
        <p:txBody>
          <a:bodyPr/>
          <a:lstStyle/>
          <a:p>
            <a:endParaRPr lang="en-US"/>
          </a:p>
        </p:txBody>
      </p:sp>
    </p:spTree>
    <p:extLst>
      <p:ext uri="{BB962C8B-B14F-4D97-AF65-F5344CB8AC3E}">
        <p14:creationId xmlns:p14="http://schemas.microsoft.com/office/powerpoint/2010/main" val="2458189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a:t>
            </a:r>
            <a:r>
              <a:rPr lang="en-US" dirty="0" smtClean="0"/>
              <a:t>Precedence</a:t>
            </a:r>
            <a:endParaRPr lang="en-US" dirty="0"/>
          </a:p>
        </p:txBody>
      </p:sp>
      <p:sp>
        <p:nvSpPr>
          <p:cNvPr id="32770" name="Subtitle 4"/>
          <p:cNvSpPr>
            <a:spLocks noGrp="1"/>
          </p:cNvSpPr>
          <p:nvPr>
            <p:ph idx="1"/>
          </p:nvPr>
        </p:nvSpPr>
        <p:spPr/>
        <p:txBody>
          <a:bodyPr/>
          <a:lstStyle/>
          <a:p>
            <a:pPr marL="341313" indent="-341313" defTabSz="457200" eaLnBrk="1" hangingPunct="1">
              <a:spcBef>
                <a:spcPts val="700"/>
              </a:spcBef>
              <a:spcAft>
                <a:spcPts val="1200"/>
              </a:spcAft>
              <a:buClr>
                <a:srgbClr val="002A5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smtClean="0">
                <a:solidFill>
                  <a:srgbClr val="002A59"/>
                </a:solidFill>
                <a:cs typeface="Arial" charset="0"/>
              </a:rPr>
              <a:t>Which right takes priority?</a:t>
            </a:r>
            <a:endParaRPr lang="en-US" dirty="0" smtClean="0">
              <a:solidFill>
                <a:srgbClr val="0C3670"/>
              </a:solidFill>
              <a:cs typeface="Arial" charset="0"/>
            </a:endParaRPr>
          </a:p>
          <a:p>
            <a:pPr marL="341313" indent="-341313" defTabSz="457200"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	Explicit Access Rights</a:t>
            </a:r>
          </a:p>
          <a:p>
            <a:pPr marL="741363" lvl="1" indent="-284163" defTabSz="457200" eaLnBrk="1" hangingPunct="1">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solidFill>
                  <a:srgbClr val="0C3670"/>
                </a:solidFill>
                <a:cs typeface="Arial" charset="0"/>
              </a:rPr>
              <a:t>Deny, Allow, or None</a:t>
            </a:r>
          </a:p>
          <a:p>
            <a:pPr defTabSz="457200"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User </a:t>
            </a:r>
            <a:r>
              <a:rPr lang="en-US" sz="2800" dirty="0" smtClean="0">
                <a:solidFill>
                  <a:srgbClr val="00CC00"/>
                </a:solidFill>
                <a:cs typeface="Arial" charset="0"/>
              </a:rPr>
              <a:t>allowed</a:t>
            </a:r>
            <a:r>
              <a:rPr lang="en-US" sz="2800" dirty="0" smtClean="0">
                <a:solidFill>
                  <a:srgbClr val="0C3670"/>
                </a:solidFill>
                <a:cs typeface="Arial" charset="0"/>
              </a:rPr>
              <a:t> and group </a:t>
            </a:r>
            <a:r>
              <a:rPr lang="en-US" sz="2800" dirty="0" smtClean="0">
                <a:solidFill>
                  <a:srgbClr val="FF0000"/>
                </a:solidFill>
                <a:cs typeface="Arial" charset="0"/>
              </a:rPr>
              <a:t>denied</a:t>
            </a:r>
            <a:r>
              <a:rPr lang="en-US" sz="2800" dirty="0" smtClean="0">
                <a:solidFill>
                  <a:srgbClr val="0C3670"/>
                </a:solidFill>
                <a:cs typeface="Arial" charset="0"/>
              </a:rPr>
              <a:t> = user </a:t>
            </a:r>
            <a:r>
              <a:rPr lang="en-US" sz="2800" dirty="0" smtClean="0">
                <a:solidFill>
                  <a:srgbClr val="FF0000"/>
                </a:solidFill>
                <a:cs typeface="Arial" charset="0"/>
              </a:rPr>
              <a:t>denied</a:t>
            </a:r>
          </a:p>
          <a:p>
            <a:pPr defTabSz="457200"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User </a:t>
            </a:r>
            <a:r>
              <a:rPr lang="en-US" sz="2800" dirty="0" smtClean="0">
                <a:solidFill>
                  <a:srgbClr val="FF0000"/>
                </a:solidFill>
                <a:cs typeface="Arial" charset="0"/>
              </a:rPr>
              <a:t>denied</a:t>
            </a:r>
            <a:r>
              <a:rPr lang="en-US" sz="2800" dirty="0" smtClean="0">
                <a:solidFill>
                  <a:srgbClr val="0C3670"/>
                </a:solidFill>
                <a:cs typeface="Arial" charset="0"/>
              </a:rPr>
              <a:t> and group </a:t>
            </a:r>
            <a:r>
              <a:rPr lang="en-US" sz="2800" dirty="0" smtClean="0">
                <a:solidFill>
                  <a:srgbClr val="00CC00"/>
                </a:solidFill>
                <a:cs typeface="Arial" charset="0"/>
              </a:rPr>
              <a:t>allowed</a:t>
            </a:r>
            <a:r>
              <a:rPr lang="en-US" sz="2800" dirty="0" smtClean="0">
                <a:solidFill>
                  <a:srgbClr val="0C3670"/>
                </a:solidFill>
                <a:cs typeface="Arial" charset="0"/>
              </a:rPr>
              <a:t> = user </a:t>
            </a:r>
            <a:r>
              <a:rPr lang="en-US" sz="2800" dirty="0" smtClean="0">
                <a:solidFill>
                  <a:srgbClr val="FF0000"/>
                </a:solidFill>
                <a:cs typeface="Arial" charset="0"/>
              </a:rPr>
              <a:t>denied</a:t>
            </a:r>
          </a:p>
          <a:p>
            <a:pPr defTabSz="457200"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User </a:t>
            </a:r>
            <a:r>
              <a:rPr lang="en-US" sz="2800" dirty="0" smtClean="0">
                <a:solidFill>
                  <a:srgbClr val="00CC00"/>
                </a:solidFill>
                <a:cs typeface="Arial" charset="0"/>
              </a:rPr>
              <a:t>allowed</a:t>
            </a:r>
            <a:r>
              <a:rPr lang="en-US" sz="2800" dirty="0" smtClean="0">
                <a:solidFill>
                  <a:srgbClr val="0C3670"/>
                </a:solidFill>
                <a:cs typeface="Arial" charset="0"/>
              </a:rPr>
              <a:t>, group </a:t>
            </a:r>
            <a:r>
              <a:rPr lang="en-US" sz="2800" dirty="0" smtClean="0">
                <a:solidFill>
                  <a:schemeClr val="bg1">
                    <a:lumMod val="50000"/>
                  </a:schemeClr>
                </a:solidFill>
                <a:cs typeface="Arial" charset="0"/>
              </a:rPr>
              <a:t>not allowed </a:t>
            </a:r>
            <a:r>
              <a:rPr lang="en-US" sz="2800" dirty="0" smtClean="0">
                <a:solidFill>
                  <a:srgbClr val="0C3670"/>
                </a:solidFill>
                <a:cs typeface="Arial" charset="0"/>
              </a:rPr>
              <a:t>= user </a:t>
            </a:r>
            <a:r>
              <a:rPr lang="en-US" sz="2800" dirty="0" smtClean="0">
                <a:solidFill>
                  <a:srgbClr val="00CC00"/>
                </a:solidFill>
                <a:cs typeface="Arial" charset="0"/>
              </a:rPr>
              <a:t>allowed</a:t>
            </a:r>
          </a:p>
          <a:p>
            <a:pPr marL="341313" indent="-341313" defTabSz="457200" eaLnBrk="1" hangingPunct="1">
              <a:spcBef>
                <a:spcPts val="600"/>
              </a:spcBef>
              <a:buClr>
                <a:srgbClr val="002A5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smtClean="0">
              <a:solidFill>
                <a:srgbClr val="0C3670"/>
              </a:solidFill>
              <a:cs typeface="Arial" charset="0"/>
            </a:endParaRPr>
          </a:p>
        </p:txBody>
      </p:sp>
      <p:sp>
        <p:nvSpPr>
          <p:cNvPr id="43011" name="Text Placeholder 3"/>
          <p:cNvSpPr>
            <a:spLocks noGrp="1"/>
          </p:cNvSpPr>
          <p:nvPr>
            <p:ph type="body" sz="quarter" idx="10"/>
          </p:nvPr>
        </p:nvSpPr>
        <p:spPr/>
        <p:txBody>
          <a:bodyPr>
            <a:normAutofit/>
          </a:bodyPr>
          <a:lstStyle/>
          <a:p>
            <a:pPr eaLnBrk="1" hangingPunct="1"/>
            <a:endParaRPr lang="en-US" dirty="0" smtClean="0"/>
          </a:p>
        </p:txBody>
      </p:sp>
      <p:sp>
        <p:nvSpPr>
          <p:cNvPr id="4" name="Rectangle 3"/>
          <p:cNvSpPr>
            <a:spLocks noChangeArrowheads="1"/>
          </p:cNvSpPr>
          <p:nvPr/>
        </p:nvSpPr>
        <p:spPr bwMode="auto">
          <a:xfrm>
            <a:off x="6145035" y="3762375"/>
            <a:ext cx="2432050" cy="457200"/>
          </a:xfrm>
          <a:prstGeom prst="rect">
            <a:avLst/>
          </a:prstGeom>
          <a:solidFill>
            <a:schemeClr val="bg1"/>
          </a:solidFill>
          <a:ln>
            <a:noFill/>
          </a:ln>
          <a:extLst/>
        </p:spPr>
        <p:txBody>
          <a:bodyPr/>
          <a:lstStyle/>
          <a:p>
            <a:endParaRPr lang="en-US"/>
          </a:p>
        </p:txBody>
      </p:sp>
    </p:spTree>
    <p:extLst>
      <p:ext uri="{BB962C8B-B14F-4D97-AF65-F5344CB8AC3E}">
        <p14:creationId xmlns:p14="http://schemas.microsoft.com/office/powerpoint/2010/main" val="3946961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a:t>
            </a:r>
            <a:r>
              <a:rPr lang="en-US" dirty="0" smtClean="0"/>
              <a:t>Precedence</a:t>
            </a:r>
            <a:endParaRPr lang="en-US" dirty="0"/>
          </a:p>
        </p:txBody>
      </p:sp>
      <p:sp>
        <p:nvSpPr>
          <p:cNvPr id="32770" name="Subtitle 4"/>
          <p:cNvSpPr>
            <a:spLocks noGrp="1"/>
          </p:cNvSpPr>
          <p:nvPr>
            <p:ph idx="1"/>
          </p:nvPr>
        </p:nvSpPr>
        <p:spPr/>
        <p:txBody>
          <a:bodyPr>
            <a:normAutofit lnSpcReduction="10000"/>
          </a:bodyPr>
          <a:lstStyle/>
          <a:p>
            <a:pPr marL="341313" indent="-341313" defTabSz="457200" eaLnBrk="1" hangingPunct="1">
              <a:spcBef>
                <a:spcPts val="700"/>
              </a:spcBef>
              <a:spcAft>
                <a:spcPts val="1200"/>
              </a:spcAft>
              <a:buClr>
                <a:srgbClr val="002A5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smtClean="0">
                <a:solidFill>
                  <a:srgbClr val="002A59"/>
                </a:solidFill>
                <a:cs typeface="Arial" charset="0"/>
              </a:rPr>
              <a:t>Which right takes priority?</a:t>
            </a:r>
            <a:endParaRPr lang="en-US" dirty="0" smtClean="0">
              <a:solidFill>
                <a:srgbClr val="0C3670"/>
              </a:solidFill>
              <a:cs typeface="Arial" charset="0"/>
            </a:endParaRPr>
          </a:p>
          <a:p>
            <a:pPr marL="341313" indent="-341313" defTabSz="457200"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	Explicit Access Rights</a:t>
            </a:r>
          </a:p>
          <a:p>
            <a:pPr marL="741363" lvl="1" indent="-284163" defTabSz="457200" eaLnBrk="1" hangingPunct="1">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solidFill>
                  <a:srgbClr val="0C3670"/>
                </a:solidFill>
                <a:cs typeface="Arial" charset="0"/>
              </a:rPr>
              <a:t>Deny, Allow, or None</a:t>
            </a:r>
          </a:p>
          <a:p>
            <a:pPr defTabSz="457200"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User </a:t>
            </a:r>
            <a:r>
              <a:rPr lang="en-US" sz="2800" dirty="0" smtClean="0">
                <a:solidFill>
                  <a:srgbClr val="00CC00"/>
                </a:solidFill>
                <a:cs typeface="Arial" charset="0"/>
              </a:rPr>
              <a:t>allowed</a:t>
            </a:r>
            <a:r>
              <a:rPr lang="en-US" sz="2800" dirty="0" smtClean="0">
                <a:solidFill>
                  <a:srgbClr val="0C3670"/>
                </a:solidFill>
                <a:cs typeface="Arial" charset="0"/>
              </a:rPr>
              <a:t> and group </a:t>
            </a:r>
            <a:r>
              <a:rPr lang="en-US" sz="2800" dirty="0" smtClean="0">
                <a:solidFill>
                  <a:srgbClr val="FF0000"/>
                </a:solidFill>
                <a:cs typeface="Arial" charset="0"/>
              </a:rPr>
              <a:t>denied</a:t>
            </a:r>
            <a:r>
              <a:rPr lang="en-US" sz="2800" dirty="0" smtClean="0">
                <a:solidFill>
                  <a:srgbClr val="0C3670"/>
                </a:solidFill>
                <a:cs typeface="Arial" charset="0"/>
              </a:rPr>
              <a:t> = user </a:t>
            </a:r>
            <a:r>
              <a:rPr lang="en-US" sz="2800" dirty="0" smtClean="0">
                <a:solidFill>
                  <a:srgbClr val="FF0000"/>
                </a:solidFill>
                <a:cs typeface="Arial" charset="0"/>
              </a:rPr>
              <a:t>denied</a:t>
            </a:r>
          </a:p>
          <a:p>
            <a:pPr defTabSz="457200"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User </a:t>
            </a:r>
            <a:r>
              <a:rPr lang="en-US" sz="2800" dirty="0" smtClean="0">
                <a:solidFill>
                  <a:srgbClr val="FF0000"/>
                </a:solidFill>
                <a:cs typeface="Arial" charset="0"/>
              </a:rPr>
              <a:t>denied</a:t>
            </a:r>
            <a:r>
              <a:rPr lang="en-US" sz="2800" dirty="0" smtClean="0">
                <a:solidFill>
                  <a:srgbClr val="0C3670"/>
                </a:solidFill>
                <a:cs typeface="Arial" charset="0"/>
              </a:rPr>
              <a:t> and group </a:t>
            </a:r>
            <a:r>
              <a:rPr lang="en-US" sz="2800" dirty="0" smtClean="0">
                <a:solidFill>
                  <a:srgbClr val="00CC00"/>
                </a:solidFill>
                <a:cs typeface="Arial" charset="0"/>
              </a:rPr>
              <a:t>allowed</a:t>
            </a:r>
            <a:r>
              <a:rPr lang="en-US" sz="2800" dirty="0" smtClean="0">
                <a:solidFill>
                  <a:srgbClr val="0C3670"/>
                </a:solidFill>
                <a:cs typeface="Arial" charset="0"/>
              </a:rPr>
              <a:t> = user </a:t>
            </a:r>
            <a:r>
              <a:rPr lang="en-US" sz="2800" dirty="0" smtClean="0">
                <a:solidFill>
                  <a:srgbClr val="FF0000"/>
                </a:solidFill>
                <a:cs typeface="Arial" charset="0"/>
              </a:rPr>
              <a:t>denied</a:t>
            </a:r>
          </a:p>
          <a:p>
            <a:pPr defTabSz="457200"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User </a:t>
            </a:r>
            <a:r>
              <a:rPr lang="en-US" sz="2800" dirty="0" smtClean="0">
                <a:solidFill>
                  <a:srgbClr val="00CC00"/>
                </a:solidFill>
                <a:cs typeface="Arial" charset="0"/>
              </a:rPr>
              <a:t>allowed</a:t>
            </a:r>
            <a:r>
              <a:rPr lang="en-US" sz="2800" dirty="0" smtClean="0">
                <a:solidFill>
                  <a:srgbClr val="0C3670"/>
                </a:solidFill>
                <a:cs typeface="Arial" charset="0"/>
              </a:rPr>
              <a:t>, group </a:t>
            </a:r>
            <a:r>
              <a:rPr lang="en-US" sz="2800" dirty="0" smtClean="0">
                <a:solidFill>
                  <a:schemeClr val="bg1">
                    <a:lumMod val="50000"/>
                  </a:schemeClr>
                </a:solidFill>
                <a:cs typeface="Arial" charset="0"/>
              </a:rPr>
              <a:t>not allowed </a:t>
            </a:r>
            <a:r>
              <a:rPr lang="en-US" sz="2800" dirty="0" smtClean="0">
                <a:solidFill>
                  <a:srgbClr val="0C3670"/>
                </a:solidFill>
                <a:cs typeface="Arial" charset="0"/>
              </a:rPr>
              <a:t>= user </a:t>
            </a:r>
            <a:r>
              <a:rPr lang="en-US" sz="2800" dirty="0" smtClean="0">
                <a:solidFill>
                  <a:srgbClr val="00CC00"/>
                </a:solidFill>
                <a:cs typeface="Arial" charset="0"/>
              </a:rPr>
              <a:t>allowed</a:t>
            </a:r>
          </a:p>
          <a:p>
            <a:pPr defTabSz="457200" eaLnBrk="1" hangingPunct="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solidFill>
                  <a:srgbClr val="0C3670"/>
                </a:solidFill>
                <a:cs typeface="Arial" charset="0"/>
              </a:rPr>
              <a:t>User </a:t>
            </a:r>
            <a:r>
              <a:rPr lang="en-US" sz="2800" dirty="0" smtClean="0">
                <a:solidFill>
                  <a:srgbClr val="00CC00"/>
                </a:solidFill>
                <a:cs typeface="Arial" charset="0"/>
              </a:rPr>
              <a:t>allowed</a:t>
            </a:r>
            <a:r>
              <a:rPr lang="en-US" sz="2800" dirty="0" smtClean="0">
                <a:solidFill>
                  <a:srgbClr val="0C3670"/>
                </a:solidFill>
                <a:cs typeface="Arial" charset="0"/>
              </a:rPr>
              <a:t>, group </a:t>
            </a:r>
            <a:r>
              <a:rPr lang="en-US" sz="2800" dirty="0" smtClean="0">
                <a:solidFill>
                  <a:srgbClr val="00CC00"/>
                </a:solidFill>
                <a:cs typeface="Arial" charset="0"/>
              </a:rPr>
              <a:t>allowed</a:t>
            </a:r>
            <a:r>
              <a:rPr lang="en-US" sz="2800" dirty="0" smtClean="0">
                <a:solidFill>
                  <a:srgbClr val="0C3670"/>
                </a:solidFill>
                <a:cs typeface="Arial" charset="0"/>
              </a:rPr>
              <a:t> = user </a:t>
            </a:r>
            <a:r>
              <a:rPr lang="en-US" sz="2800" dirty="0" smtClean="0">
                <a:solidFill>
                  <a:srgbClr val="00CC00"/>
                </a:solidFill>
                <a:cs typeface="Arial" charset="0"/>
              </a:rPr>
              <a:t>allowed</a:t>
            </a:r>
            <a:endParaRPr lang="en-GB" sz="2800" dirty="0" smtClean="0">
              <a:solidFill>
                <a:srgbClr val="00CC00"/>
              </a:solidFill>
              <a:cs typeface="Arial" charset="0"/>
            </a:endParaRPr>
          </a:p>
          <a:p>
            <a:pPr marL="341313" indent="-341313" defTabSz="457200" eaLnBrk="1" hangingPunct="1">
              <a:spcBef>
                <a:spcPts val="600"/>
              </a:spcBef>
              <a:buClr>
                <a:srgbClr val="002A5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smtClean="0">
              <a:solidFill>
                <a:srgbClr val="0C3670"/>
              </a:solidFill>
              <a:cs typeface="Arial" charset="0"/>
            </a:endParaRPr>
          </a:p>
        </p:txBody>
      </p:sp>
      <p:sp>
        <p:nvSpPr>
          <p:cNvPr id="44035" name="Text Placeholder 3"/>
          <p:cNvSpPr>
            <a:spLocks noGrp="1"/>
          </p:cNvSpPr>
          <p:nvPr>
            <p:ph type="body" sz="quarter" idx="10"/>
          </p:nvPr>
        </p:nvSpPr>
        <p:spPr/>
        <p:txBody>
          <a:bodyPr>
            <a:normAutofit/>
          </a:bodyPr>
          <a:lstStyle/>
          <a:p>
            <a:pPr eaLnBrk="1" hangingPunct="1"/>
            <a:endParaRPr lang="en-US" dirty="0" smtClean="0"/>
          </a:p>
        </p:txBody>
      </p:sp>
      <p:sp>
        <p:nvSpPr>
          <p:cNvPr id="4" name="Rectangle 3"/>
          <p:cNvSpPr>
            <a:spLocks noChangeArrowheads="1"/>
          </p:cNvSpPr>
          <p:nvPr/>
        </p:nvSpPr>
        <p:spPr bwMode="auto">
          <a:xfrm>
            <a:off x="5562600" y="3943350"/>
            <a:ext cx="2209800" cy="457200"/>
          </a:xfrm>
          <a:prstGeom prst="rect">
            <a:avLst/>
          </a:prstGeom>
          <a:solidFill>
            <a:schemeClr val="bg1"/>
          </a:solidFill>
          <a:ln>
            <a:noFill/>
          </a:ln>
          <a:extLst/>
        </p:spPr>
        <p:txBody>
          <a:bodyPr/>
          <a:lstStyle/>
          <a:p>
            <a:endParaRPr lang="en-US"/>
          </a:p>
        </p:txBody>
      </p:sp>
    </p:spTree>
    <p:extLst>
      <p:ext uri="{BB962C8B-B14F-4D97-AF65-F5344CB8AC3E}">
        <p14:creationId xmlns:p14="http://schemas.microsoft.com/office/powerpoint/2010/main" val="192758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Methods for </a:t>
            </a:r>
            <a:r>
              <a:rPr lang="en-US" dirty="0" smtClean="0"/>
              <a:t>Security</a:t>
            </a:r>
            <a:endParaRPr lang="en-US" dirty="0"/>
          </a:p>
        </p:txBody>
      </p:sp>
      <p:sp>
        <p:nvSpPr>
          <p:cNvPr id="45058" name="Subtitle 4"/>
          <p:cNvSpPr>
            <a:spLocks noGrp="1"/>
          </p:cNvSpPr>
          <p:nvPr>
            <p:ph idx="1"/>
          </p:nvPr>
        </p:nvSpPr>
        <p:spPr/>
        <p:txBody>
          <a:bodyPr>
            <a:normAutofit/>
          </a:bodyPr>
          <a:lstStyle/>
          <a:p>
            <a:pPr marL="514350" indent="-514350" defTabSz="457200" eaLnBrk="1" hangingPunct="1">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rgbClr val="0C3670"/>
                </a:solidFill>
              </a:rPr>
              <a:t>Allow all, then deny</a:t>
            </a:r>
          </a:p>
          <a:p>
            <a:pPr marL="514350" indent="-514350" defTabSz="457200" eaLnBrk="1" hangingPunct="1">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C3670"/>
                </a:solidFill>
              </a:rPr>
              <a:t>Not allow, then allow</a:t>
            </a:r>
            <a:br>
              <a:rPr lang="en-GB" dirty="0" smtClean="0">
                <a:solidFill>
                  <a:srgbClr val="0C3670"/>
                </a:solidFill>
              </a:rPr>
            </a:br>
            <a:endParaRPr lang="en-GB" dirty="0" smtClean="0">
              <a:solidFill>
                <a:srgbClr val="0C3670"/>
              </a:solidFill>
            </a:endParaRPr>
          </a:p>
          <a:p>
            <a:pPr marL="514350" indent="-514350"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i="1" dirty="0" smtClean="0">
                <a:solidFill>
                  <a:srgbClr val="222268"/>
                </a:solidFill>
              </a:rPr>
              <a:t>Tip</a:t>
            </a:r>
          </a:p>
          <a:p>
            <a:pPr lvl="1" defTabSz="457200"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i="1" dirty="0" smtClean="0">
                <a:solidFill>
                  <a:srgbClr val="0C3670"/>
                </a:solidFill>
              </a:rPr>
              <a:t>Not allow, then allow</a:t>
            </a:r>
          </a:p>
          <a:p>
            <a:pPr lvl="1" defTabSz="457200"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i="1" dirty="0" smtClean="0">
                <a:solidFill>
                  <a:srgbClr val="0C3670"/>
                </a:solidFill>
              </a:rPr>
              <a:t>Use Scope and “This Entry Only”</a:t>
            </a:r>
          </a:p>
          <a:p>
            <a:pPr marL="514350" indent="-514350"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solidFill>
                <a:srgbClr val="0C3670"/>
              </a:solidFill>
            </a:endParaRPr>
          </a:p>
        </p:txBody>
      </p:sp>
      <p:sp>
        <p:nvSpPr>
          <p:cNvPr id="45059" name="Text Placeholder 3"/>
          <p:cNvSpPr>
            <a:spLocks noGrp="1"/>
          </p:cNvSpPr>
          <p:nvPr>
            <p:ph type="body" sz="quarter" idx="10"/>
          </p:nvPr>
        </p:nvSpPr>
        <p:spPr/>
        <p:txBody>
          <a:bodyPr>
            <a:normAutofit/>
          </a:bodyPr>
          <a:lstStyle/>
          <a:p>
            <a:pPr eaLnBrk="1" hangingPunct="1"/>
            <a:endParaRPr lang="en-US" dirty="0" smtClean="0"/>
          </a:p>
        </p:txBody>
      </p:sp>
    </p:spTree>
    <p:extLst>
      <p:ext uri="{BB962C8B-B14F-4D97-AF65-F5344CB8AC3E}">
        <p14:creationId xmlns:p14="http://schemas.microsoft.com/office/powerpoint/2010/main" val="2281123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rgbClr val="FFFFFF"/>
                </a:solidFill>
                <a:cs typeface="Arial" charset="0"/>
              </a:rPr>
              <a:t>Security Tags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038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chor="ctr">
            <a:normAutofit/>
          </a:bodyPr>
          <a:lstStyle/>
          <a:p>
            <a:r>
              <a:rPr lang="en-US" sz="3600" b="1" dirty="0" smtClean="0">
                <a:solidFill>
                  <a:srgbClr val="D15B05"/>
                </a:solidFill>
              </a:rPr>
              <a:t>Authentication</a:t>
            </a:r>
          </a:p>
          <a:p>
            <a:endParaRPr lang="en-US" sz="3200" dirty="0" smtClean="0">
              <a:solidFill>
                <a:srgbClr val="D15B05"/>
              </a:solidFill>
            </a:endParaRPr>
          </a:p>
          <a:p>
            <a:r>
              <a:rPr lang="en-US" sz="3200" dirty="0" smtClean="0">
                <a:solidFill>
                  <a:srgbClr val="D15B05"/>
                </a:solidFill>
              </a:rPr>
              <a:t>Who are you?</a:t>
            </a:r>
          </a:p>
          <a:p>
            <a:endParaRPr lang="en-US" sz="3200" dirty="0" smtClean="0">
              <a:solidFill>
                <a:srgbClr val="D15B05"/>
              </a:solidFill>
            </a:endParaRPr>
          </a:p>
          <a:p>
            <a:endParaRPr lang="en-US" sz="3200" dirty="0">
              <a:solidFill>
                <a:srgbClr val="D15B05"/>
              </a:solidFill>
            </a:endParaRPr>
          </a:p>
        </p:txBody>
      </p:sp>
      <p:sp>
        <p:nvSpPr>
          <p:cNvPr id="3" name="Text Placeholder 2"/>
          <p:cNvSpPr>
            <a:spLocks noGrp="1"/>
          </p:cNvSpPr>
          <p:nvPr>
            <p:ph type="body" sz="quarter" idx="10"/>
          </p:nvPr>
        </p:nvSpPr>
        <p:spPr/>
        <p:txBody>
          <a:bodyPr/>
          <a:lstStyle/>
          <a:p>
            <a:endParaRPr lang="en-US"/>
          </a:p>
        </p:txBody>
      </p:sp>
      <p:pic>
        <p:nvPicPr>
          <p:cNvPr id="6" name="Picture 5"/>
          <p:cNvPicPr>
            <a:picLocks noChangeAspect="1"/>
          </p:cNvPicPr>
          <p:nvPr/>
        </p:nvPicPr>
        <p:blipFill>
          <a:blip r:embed="rId3"/>
          <a:stretch>
            <a:fillRect/>
          </a:stretch>
        </p:blipFill>
        <p:spPr>
          <a:xfrm>
            <a:off x="4160126" y="1651162"/>
            <a:ext cx="823748" cy="469577"/>
          </a:xfrm>
          <a:prstGeom prst="rect">
            <a:avLst/>
          </a:prstGeom>
        </p:spPr>
      </p:pic>
    </p:spTree>
    <p:extLst>
      <p:ext uri="{BB962C8B-B14F-4D97-AF65-F5344CB8AC3E}">
        <p14:creationId xmlns:p14="http://schemas.microsoft.com/office/powerpoint/2010/main" val="3809041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t>
            </a:r>
            <a:r>
              <a:rPr lang="en-US" dirty="0" smtClean="0"/>
              <a:t>Tags</a:t>
            </a:r>
            <a:endParaRPr lang="en-US" dirty="0"/>
          </a:p>
        </p:txBody>
      </p:sp>
      <p:sp>
        <p:nvSpPr>
          <p:cNvPr id="40962" name="Subtitle 4"/>
          <p:cNvSpPr>
            <a:spLocks noGrp="1"/>
          </p:cNvSpPr>
          <p:nvPr>
            <p:ph idx="1"/>
          </p:nvPr>
        </p:nvSpPr>
        <p:spPr/>
        <p:txBody>
          <a:bodyPr/>
          <a:lstStyle/>
          <a:p>
            <a:pPr marL="341313" indent="-341313" defTabSz="457200" eaLnBrk="1" hangingPunct="1">
              <a:spcBef>
                <a:spcPts val="700"/>
              </a:spcBef>
              <a:spcAft>
                <a:spcPts val="1200"/>
              </a:spcAft>
              <a:buClr>
                <a:srgbClr val="002A5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smtClean="0">
                <a:solidFill>
                  <a:srgbClr val="002A59"/>
                </a:solidFill>
                <a:cs typeface="Arial" charset="0"/>
              </a:rPr>
              <a:t>Security tags offer flexible security</a:t>
            </a:r>
          </a:p>
          <a:p>
            <a:pPr defTabSz="457200" eaLnBrk="1" hangingPunct="1">
              <a:spcBef>
                <a:spcPts val="600"/>
              </a:spcBef>
              <a:buClr>
                <a:srgbClr val="002A59"/>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002A59"/>
                </a:solidFill>
                <a:cs typeface="Arial" charset="0"/>
              </a:rPr>
              <a:t>Tags </a:t>
            </a:r>
            <a:r>
              <a:rPr lang="en-GB" b="1" dirty="0" smtClean="0">
                <a:solidFill>
                  <a:srgbClr val="002A59"/>
                </a:solidFill>
                <a:cs typeface="Arial" charset="0"/>
              </a:rPr>
              <a:t>must</a:t>
            </a:r>
            <a:r>
              <a:rPr lang="en-GB" dirty="0" smtClean="0">
                <a:solidFill>
                  <a:srgbClr val="002A59"/>
                </a:solidFill>
                <a:cs typeface="Arial" charset="0"/>
              </a:rPr>
              <a:t> be assigned to user</a:t>
            </a:r>
          </a:p>
          <a:p>
            <a:pPr defTabSz="457200" eaLnBrk="1" hangingPunct="1">
              <a:spcBef>
                <a:spcPts val="600"/>
              </a:spcBef>
              <a:buClr>
                <a:srgbClr val="002A59"/>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002A59"/>
                </a:solidFill>
                <a:cs typeface="Arial" charset="0"/>
              </a:rPr>
              <a:t>Users can </a:t>
            </a:r>
            <a:r>
              <a:rPr lang="en-GB" i="1" dirty="0" smtClean="0">
                <a:solidFill>
                  <a:srgbClr val="002A59"/>
                </a:solidFill>
                <a:cs typeface="Arial" charset="0"/>
              </a:rPr>
              <a:t>only</a:t>
            </a:r>
            <a:r>
              <a:rPr lang="en-GB" dirty="0" smtClean="0">
                <a:solidFill>
                  <a:srgbClr val="002A59"/>
                </a:solidFill>
                <a:cs typeface="Arial" charset="0"/>
              </a:rPr>
              <a:t> use assigned tags</a:t>
            </a:r>
          </a:p>
          <a:p>
            <a:pPr defTabSz="457200" eaLnBrk="1" hangingPunct="1">
              <a:spcBef>
                <a:spcPts val="600"/>
              </a:spcBef>
              <a:buClr>
                <a:srgbClr val="002A59"/>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i="1" dirty="0" smtClean="0">
                <a:solidFill>
                  <a:srgbClr val="002A59"/>
                </a:solidFill>
                <a:cs typeface="Arial" charset="0"/>
              </a:rPr>
              <a:t>Only</a:t>
            </a:r>
            <a:r>
              <a:rPr lang="en-GB" dirty="0" smtClean="0">
                <a:solidFill>
                  <a:srgbClr val="002A59"/>
                </a:solidFill>
                <a:cs typeface="Arial" charset="0"/>
              </a:rPr>
              <a:t> users with tag can see document</a:t>
            </a:r>
          </a:p>
        </p:txBody>
      </p:sp>
      <p:sp>
        <p:nvSpPr>
          <p:cNvPr id="48131" name="Text Placeholder 3"/>
          <p:cNvSpPr>
            <a:spLocks noGrp="1"/>
          </p:cNvSpPr>
          <p:nvPr>
            <p:ph type="body" sz="quarter" idx="10"/>
          </p:nvPr>
        </p:nvSpPr>
        <p:spPr/>
        <p:txBody>
          <a:bodyPr>
            <a:normAutofit/>
          </a:bodyPr>
          <a:lstStyle/>
          <a:p>
            <a:pPr eaLnBrk="1" hangingPunct="1"/>
            <a:endParaRPr lang="en-US" dirty="0" smtClean="0"/>
          </a:p>
        </p:txBody>
      </p:sp>
    </p:spTree>
    <p:extLst>
      <p:ext uri="{BB962C8B-B14F-4D97-AF65-F5344CB8AC3E}">
        <p14:creationId xmlns:p14="http://schemas.microsoft.com/office/powerpoint/2010/main" val="3860810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t>
            </a:r>
            <a:r>
              <a:rPr lang="en-US" dirty="0" smtClean="0"/>
              <a:t>Tags</a:t>
            </a:r>
            <a:endParaRPr lang="en-US" dirty="0"/>
          </a:p>
        </p:txBody>
      </p:sp>
      <p:sp>
        <p:nvSpPr>
          <p:cNvPr id="49154" name="Text Placeholder 3"/>
          <p:cNvSpPr>
            <a:spLocks noGrp="1"/>
          </p:cNvSpPr>
          <p:nvPr>
            <p:ph type="body" sz="quarter" idx="10"/>
          </p:nvPr>
        </p:nvSpPr>
        <p:spPr/>
        <p:txBody>
          <a:bodyPr>
            <a:normAutofit/>
          </a:bodyPr>
          <a:lstStyle/>
          <a:p>
            <a:pPr eaLnBrk="1" hangingPunct="1"/>
            <a:endParaRPr lang="en-US" dirty="0" smtClean="0"/>
          </a:p>
        </p:txBody>
      </p:sp>
      <p:pic>
        <p:nvPicPr>
          <p:cNvPr id="49155" name="Picture 5" descr="T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6" y="819150"/>
            <a:ext cx="3957459"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8"/>
          <p:cNvSpPr>
            <a:spLocks noChangeArrowheads="1"/>
          </p:cNvSpPr>
          <p:nvPr/>
        </p:nvSpPr>
        <p:spPr bwMode="auto">
          <a:xfrm>
            <a:off x="5410200" y="1076325"/>
            <a:ext cx="838200" cy="628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57" name="Rectangle 8"/>
          <p:cNvSpPr>
            <a:spLocks noChangeArrowheads="1"/>
          </p:cNvSpPr>
          <p:nvPr/>
        </p:nvSpPr>
        <p:spPr bwMode="auto">
          <a:xfrm>
            <a:off x="4572000" y="3057525"/>
            <a:ext cx="914400" cy="5715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9158" name="Rectangle 6"/>
          <p:cNvSpPr>
            <a:spLocks noChangeArrowheads="1"/>
          </p:cNvSpPr>
          <p:nvPr/>
        </p:nvSpPr>
        <p:spPr bwMode="auto">
          <a:xfrm>
            <a:off x="3098664" y="3562350"/>
            <a:ext cx="3149736" cy="10286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243428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t>
            </a:r>
            <a:r>
              <a:rPr lang="en-US" dirty="0" smtClean="0"/>
              <a:t>Tags</a:t>
            </a:r>
            <a:endParaRPr lang="en-US" dirty="0"/>
          </a:p>
        </p:txBody>
      </p:sp>
      <p:sp>
        <p:nvSpPr>
          <p:cNvPr id="50178" name="Text Placeholder 3"/>
          <p:cNvSpPr>
            <a:spLocks noGrp="1"/>
          </p:cNvSpPr>
          <p:nvPr>
            <p:ph type="body" sz="quarter" idx="10"/>
          </p:nvPr>
        </p:nvSpPr>
        <p:spPr/>
        <p:txBody>
          <a:bodyPr>
            <a:normAutofit/>
          </a:bodyPr>
          <a:lstStyle/>
          <a:p>
            <a:pPr eaLnBrk="1" hangingPunct="1"/>
            <a:endParaRPr lang="en-US" dirty="0" smtClean="0"/>
          </a:p>
        </p:txBody>
      </p:sp>
      <p:pic>
        <p:nvPicPr>
          <p:cNvPr id="9" name="Picture 5" descr="T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6" y="819150"/>
            <a:ext cx="3957459"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6"/>
          <p:cNvSpPr>
            <a:spLocks noChangeArrowheads="1"/>
          </p:cNvSpPr>
          <p:nvPr/>
        </p:nvSpPr>
        <p:spPr bwMode="auto">
          <a:xfrm>
            <a:off x="3098664" y="3590925"/>
            <a:ext cx="3025911" cy="10477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0" name="Rectangle 8"/>
          <p:cNvSpPr>
            <a:spLocks noChangeArrowheads="1"/>
          </p:cNvSpPr>
          <p:nvPr/>
        </p:nvSpPr>
        <p:spPr bwMode="auto">
          <a:xfrm>
            <a:off x="5419725" y="1028700"/>
            <a:ext cx="838200" cy="628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951044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t>
            </a:r>
            <a:r>
              <a:rPr lang="en-US" dirty="0" smtClean="0"/>
              <a:t>Tags</a:t>
            </a:r>
            <a:endParaRPr lang="en-US" dirty="0"/>
          </a:p>
        </p:txBody>
      </p:sp>
      <p:sp>
        <p:nvSpPr>
          <p:cNvPr id="51203" name="Text Placeholder 3"/>
          <p:cNvSpPr>
            <a:spLocks noGrp="1"/>
          </p:cNvSpPr>
          <p:nvPr>
            <p:ph type="body" sz="quarter" idx="10"/>
          </p:nvPr>
        </p:nvSpPr>
        <p:spPr/>
        <p:txBody>
          <a:bodyPr>
            <a:normAutofit/>
          </a:bodyPr>
          <a:lstStyle/>
          <a:p>
            <a:pPr eaLnBrk="1" hangingPunct="1"/>
            <a:endParaRPr lang="en-US" dirty="0" smtClean="0"/>
          </a:p>
        </p:txBody>
      </p:sp>
      <p:pic>
        <p:nvPicPr>
          <p:cNvPr id="9" name="Picture 5" descr="T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6" y="819150"/>
            <a:ext cx="3957459"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7"/>
          <p:cNvSpPr>
            <a:spLocks noChangeArrowheads="1"/>
          </p:cNvSpPr>
          <p:nvPr/>
        </p:nvSpPr>
        <p:spPr bwMode="auto">
          <a:xfrm>
            <a:off x="4838700" y="3533775"/>
            <a:ext cx="1371600" cy="514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06" name="Rectangle 6"/>
          <p:cNvSpPr>
            <a:spLocks noChangeArrowheads="1"/>
          </p:cNvSpPr>
          <p:nvPr/>
        </p:nvSpPr>
        <p:spPr bwMode="auto">
          <a:xfrm>
            <a:off x="3191932" y="4086225"/>
            <a:ext cx="3002845" cy="514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040249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t>
            </a:r>
            <a:r>
              <a:rPr lang="en-US" dirty="0" smtClean="0"/>
              <a:t>Tags</a:t>
            </a:r>
            <a:endParaRPr lang="en-US" dirty="0"/>
          </a:p>
        </p:txBody>
      </p:sp>
      <p:pic>
        <p:nvPicPr>
          <p:cNvPr id="8" name="Picture 5" descr="T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6" y="819150"/>
            <a:ext cx="3957459"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Placeholder 3"/>
          <p:cNvSpPr>
            <a:spLocks noGrp="1"/>
          </p:cNvSpPr>
          <p:nvPr>
            <p:ph type="body" sz="quarter" idx="10"/>
          </p:nvPr>
        </p:nvSpPr>
        <p:spPr/>
        <p:txBody>
          <a:bodyPr>
            <a:normAutofit/>
          </a:bodyPr>
          <a:lstStyle/>
          <a:p>
            <a:pPr eaLnBrk="1" hangingPunct="1"/>
            <a:endParaRPr lang="en-US" dirty="0" smtClean="0"/>
          </a:p>
        </p:txBody>
      </p:sp>
      <p:sp>
        <p:nvSpPr>
          <p:cNvPr id="52229" name="Rectangle 7"/>
          <p:cNvSpPr>
            <a:spLocks noChangeArrowheads="1"/>
          </p:cNvSpPr>
          <p:nvPr/>
        </p:nvSpPr>
        <p:spPr bwMode="auto">
          <a:xfrm>
            <a:off x="3133726" y="4114800"/>
            <a:ext cx="3048000" cy="514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434540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t>
            </a:r>
            <a:r>
              <a:rPr lang="en-US" dirty="0" smtClean="0"/>
              <a:t>Tags</a:t>
            </a:r>
            <a:endParaRPr lang="en-US" dirty="0"/>
          </a:p>
        </p:txBody>
      </p:sp>
      <p:pic>
        <p:nvPicPr>
          <p:cNvPr id="8" name="Picture 5" descr="T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6" y="819150"/>
            <a:ext cx="3957459"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Placeholder 3"/>
          <p:cNvSpPr>
            <a:spLocks noGrp="1"/>
          </p:cNvSpPr>
          <p:nvPr>
            <p:ph type="body" sz="quarter" idx="10"/>
          </p:nvPr>
        </p:nvSpPr>
        <p:spPr/>
        <p:txBody>
          <a:bodyPr>
            <a:normAutofit/>
          </a:bodyPr>
          <a:lstStyle/>
          <a:p>
            <a:pPr eaLnBrk="1" hangingPunct="1"/>
            <a:endParaRPr lang="en-US" dirty="0" smtClean="0"/>
          </a:p>
        </p:txBody>
      </p:sp>
      <p:sp>
        <p:nvSpPr>
          <p:cNvPr id="52229" name="Rectangle 7"/>
          <p:cNvSpPr>
            <a:spLocks noChangeArrowheads="1"/>
          </p:cNvSpPr>
          <p:nvPr/>
        </p:nvSpPr>
        <p:spPr bwMode="auto">
          <a:xfrm>
            <a:off x="5724525" y="4038600"/>
            <a:ext cx="457200" cy="514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553378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Security </a:t>
            </a:r>
            <a:r>
              <a:rPr lang="en-US" dirty="0" smtClean="0"/>
              <a:t>Tags</a:t>
            </a:r>
            <a:endParaRPr lang="en-US" dirty="0"/>
          </a:p>
        </p:txBody>
      </p:sp>
      <p:sp>
        <p:nvSpPr>
          <p:cNvPr id="53251" name="Text Placeholder 3"/>
          <p:cNvSpPr>
            <a:spLocks noGrp="1"/>
          </p:cNvSpPr>
          <p:nvPr>
            <p:ph type="body" sz="quarter" idx="10"/>
          </p:nvPr>
        </p:nvSpPr>
        <p:spPr/>
        <p:txBody>
          <a:bodyPr>
            <a:normAutofit/>
          </a:bodyPr>
          <a:lstStyle/>
          <a:p>
            <a:pPr eaLnBrk="1" hangingPunct="1"/>
            <a:endParaRPr lang="en-US" dirty="0" smtClean="0"/>
          </a:p>
        </p:txBody>
      </p:sp>
      <p:pic>
        <p:nvPicPr>
          <p:cNvPr id="8" name="Picture 5" descr="T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6" y="819150"/>
            <a:ext cx="3957459"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627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solidFill>
                  <a:srgbClr val="FFFFFF"/>
                </a:solidFill>
                <a:cs typeface="Arial" charset="0"/>
              </a:rPr>
              <a:t>Metadata Access Rights</a:t>
            </a:r>
            <a:endParaRPr lang="en-US" dirty="0">
              <a:cs typeface="Arial"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76695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Security </a:t>
            </a:r>
            <a:r>
              <a:rPr lang="en-US" dirty="0" smtClean="0"/>
              <a:t>Rights</a:t>
            </a:r>
            <a:endParaRPr lang="en-US" dirty="0"/>
          </a:p>
        </p:txBody>
      </p:sp>
      <p:sp>
        <p:nvSpPr>
          <p:cNvPr id="55298" name="Subtitle 4"/>
          <p:cNvSpPr>
            <a:spLocks noGrp="1"/>
          </p:cNvSpPr>
          <p:nvPr>
            <p:ph idx="1"/>
          </p:nvPr>
        </p:nvSpPr>
        <p:spPr/>
        <p:txBody>
          <a:bodyPr/>
          <a:lstStyle/>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solidFill>
                  <a:srgbClr val="002A59"/>
                </a:solidFill>
                <a:cs typeface="Arial" charset="0"/>
              </a:rPr>
              <a:t>Read </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solidFill>
                  <a:srgbClr val="002A59"/>
                </a:solidFill>
                <a:cs typeface="Arial" charset="0"/>
              </a:rPr>
              <a:t>Create	</a:t>
            </a:r>
            <a:r>
              <a:rPr lang="en-GB" sz="2800" smtClean="0">
                <a:solidFill>
                  <a:schemeClr val="tx2"/>
                </a:solidFill>
                <a:cs typeface="Arial" charset="0"/>
              </a:rPr>
              <a:t>Applicable to filling out fields</a:t>
            </a:r>
            <a:endParaRPr lang="en-GB" sz="2400" smtClean="0">
              <a:solidFill>
                <a:schemeClr val="tx2"/>
              </a:solidFill>
              <a:cs typeface="Arial" charset="0"/>
            </a:endParaRP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solidFill>
                  <a:srgbClr val="002A59"/>
                </a:solidFill>
                <a:cs typeface="Arial" charset="0"/>
              </a:rPr>
              <a:t>Edit</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solidFill>
                  <a:srgbClr val="002A59"/>
                </a:solidFill>
                <a:cs typeface="Arial" charset="0"/>
              </a:rPr>
              <a:t>Modify Field</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solidFill>
                  <a:srgbClr val="002A59"/>
                </a:solidFill>
                <a:cs typeface="Arial" charset="0"/>
              </a:rPr>
              <a:t>Delete Field</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solidFill>
                  <a:srgbClr val="002A59"/>
                </a:solidFill>
                <a:cs typeface="Arial" charset="0"/>
              </a:rPr>
              <a:t>Read Security</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solidFill>
                  <a:srgbClr val="002A59"/>
                </a:solidFill>
                <a:cs typeface="Arial" charset="0"/>
              </a:rPr>
              <a:t>Modify Security</a:t>
            </a:r>
          </a:p>
          <a:p>
            <a:pPr defTabSz="457200" eaLnBrk="1" hangingPunct="1">
              <a:lnSpc>
                <a:spcPct val="80000"/>
              </a:lnSpc>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solidFill>
                <a:srgbClr val="002A59"/>
              </a:solidFill>
              <a:cs typeface="Arial" charset="0"/>
            </a:endParaRPr>
          </a:p>
        </p:txBody>
      </p:sp>
      <p:sp>
        <p:nvSpPr>
          <p:cNvPr id="55299" name="Text Placeholder 3"/>
          <p:cNvSpPr>
            <a:spLocks noGrp="1"/>
          </p:cNvSpPr>
          <p:nvPr>
            <p:ph type="body" sz="quarter" idx="10"/>
          </p:nvPr>
        </p:nvSpPr>
        <p:spPr/>
        <p:txBody>
          <a:bodyPr>
            <a:normAutofit/>
          </a:bodyPr>
          <a:lstStyle/>
          <a:p>
            <a:pPr eaLnBrk="1" hangingPunct="1"/>
            <a:endParaRPr lang="en-US" dirty="0" smtClean="0"/>
          </a:p>
        </p:txBody>
      </p:sp>
      <p:sp>
        <p:nvSpPr>
          <p:cNvPr id="55300" name="Rectangle 5"/>
          <p:cNvSpPr>
            <a:spLocks noChangeArrowheads="1"/>
          </p:cNvSpPr>
          <p:nvPr/>
        </p:nvSpPr>
        <p:spPr bwMode="auto">
          <a:xfrm>
            <a:off x="2895601" y="2472928"/>
            <a:ext cx="26003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dirty="0">
                <a:solidFill>
                  <a:srgbClr val="0C3670"/>
                </a:solidFill>
              </a:rPr>
              <a:t>} </a:t>
            </a:r>
            <a:r>
              <a:rPr lang="en-US" dirty="0">
                <a:solidFill>
                  <a:srgbClr val="0C3670"/>
                </a:solidFill>
              </a:rPr>
              <a:t>  </a:t>
            </a:r>
            <a:r>
              <a:rPr lang="en-US" dirty="0">
                <a:solidFill>
                  <a:schemeClr val="tx2"/>
                </a:solidFill>
              </a:rPr>
              <a:t>Field management</a:t>
            </a:r>
            <a:endParaRPr lang="en-US" sz="4800" dirty="0">
              <a:solidFill>
                <a:schemeClr val="tx2"/>
              </a:solidFill>
            </a:endParaRPr>
          </a:p>
        </p:txBody>
      </p:sp>
      <p:sp>
        <p:nvSpPr>
          <p:cNvPr id="55301" name="Rectangle 6"/>
          <p:cNvSpPr>
            <a:spLocks noChangeArrowheads="1"/>
          </p:cNvSpPr>
          <p:nvPr/>
        </p:nvSpPr>
        <p:spPr bwMode="auto">
          <a:xfrm>
            <a:off x="3305176" y="3501628"/>
            <a:ext cx="28873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dirty="0">
                <a:solidFill>
                  <a:srgbClr val="0C3670"/>
                </a:solidFill>
              </a:rPr>
              <a:t>}  </a:t>
            </a:r>
            <a:r>
              <a:rPr lang="en-US" dirty="0">
                <a:solidFill>
                  <a:schemeClr val="tx2"/>
                </a:solidFill>
              </a:rPr>
              <a:t>Access management</a:t>
            </a:r>
            <a:endParaRPr lang="en-US" sz="4800" dirty="0">
              <a:solidFill>
                <a:schemeClr val="tx2"/>
              </a:solidFill>
            </a:endParaRPr>
          </a:p>
        </p:txBody>
      </p:sp>
    </p:spTree>
    <p:extLst>
      <p:ext uri="{BB962C8B-B14F-4D97-AF65-F5344CB8AC3E}">
        <p14:creationId xmlns:p14="http://schemas.microsoft.com/office/powerpoint/2010/main" val="33151171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Security </a:t>
            </a:r>
            <a:r>
              <a:rPr lang="en-US" dirty="0" smtClean="0"/>
              <a:t>Rights</a:t>
            </a:r>
            <a:endParaRPr lang="en-US" dirty="0"/>
          </a:p>
        </p:txBody>
      </p:sp>
      <p:sp>
        <p:nvSpPr>
          <p:cNvPr id="56322" name="Subtitle 4"/>
          <p:cNvSpPr>
            <a:spLocks noGrp="1"/>
          </p:cNvSpPr>
          <p:nvPr>
            <p:ph idx="1"/>
          </p:nvPr>
        </p:nvSpPr>
        <p:spPr/>
        <p:txBody>
          <a:bodyPr/>
          <a:lstStyle/>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2A59"/>
                </a:solidFill>
              </a:rPr>
              <a:t>Read Template</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2A59"/>
                </a:solidFill>
              </a:rPr>
              <a:t>Modify Template</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2A59"/>
                </a:solidFill>
              </a:rPr>
              <a:t>Delete Template</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2A59"/>
                </a:solidFill>
              </a:rPr>
              <a:t>Read Template Security</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2A59"/>
                </a:solidFill>
              </a:rPr>
              <a:t>Change Template Security</a:t>
            </a: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4000" dirty="0" smtClean="0">
              <a:solidFill>
                <a:srgbClr val="002A59"/>
              </a:solidFill>
            </a:endParaRP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4000" i="1" dirty="0" smtClean="0">
              <a:solidFill>
                <a:srgbClr val="002A59"/>
              </a:solidFill>
            </a:endParaRP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4000" i="1" dirty="0" smtClean="0">
              <a:solidFill>
                <a:srgbClr val="002A59"/>
              </a:solidFill>
            </a:endParaRP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4000" i="1" dirty="0" smtClean="0">
              <a:solidFill>
                <a:srgbClr val="002A59"/>
              </a:solidFill>
            </a:endParaRPr>
          </a:p>
          <a:p>
            <a:pPr defTabSz="457200" eaLnBrk="1" hangingPunct="1">
              <a:spcBef>
                <a:spcPts val="600"/>
              </a:spcBef>
              <a:buClr>
                <a:srgbClr val="002A59"/>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4000" i="1" dirty="0" smtClean="0">
              <a:solidFill>
                <a:srgbClr val="002A59"/>
              </a:solidFill>
            </a:endParaRPr>
          </a:p>
          <a:p>
            <a:pPr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4000" dirty="0" smtClean="0">
              <a:cs typeface="Arial" charset="0"/>
            </a:endParaRPr>
          </a:p>
        </p:txBody>
      </p:sp>
      <p:sp>
        <p:nvSpPr>
          <p:cNvPr id="56323" name="Text Placeholder 3"/>
          <p:cNvSpPr>
            <a:spLocks noGrp="1"/>
          </p:cNvSpPr>
          <p:nvPr>
            <p:ph type="body" sz="quarter" idx="10"/>
          </p:nvPr>
        </p:nvSpPr>
        <p:spPr/>
        <p:txBody>
          <a:bodyPr>
            <a:normAutofit/>
          </a:bodyPr>
          <a:lstStyle/>
          <a:p>
            <a:pPr eaLnBrk="1" hangingPunct="1"/>
            <a:endParaRPr lang="en-US" dirty="0" smtClean="0"/>
          </a:p>
        </p:txBody>
      </p:sp>
    </p:spTree>
    <p:extLst>
      <p:ext uri="{BB962C8B-B14F-4D97-AF65-F5344CB8AC3E}">
        <p14:creationId xmlns:p14="http://schemas.microsoft.com/office/powerpoint/2010/main" val="1021493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chor="ctr">
            <a:normAutofit/>
          </a:bodyPr>
          <a:lstStyle/>
          <a:p>
            <a:r>
              <a:rPr lang="en-US" sz="3600" b="1" dirty="0" smtClean="0">
                <a:solidFill>
                  <a:srgbClr val="D15B05"/>
                </a:solidFill>
              </a:rPr>
              <a:t>Authentication</a:t>
            </a:r>
          </a:p>
          <a:p>
            <a:endParaRPr lang="en-US" sz="3200" dirty="0" smtClean="0">
              <a:solidFill>
                <a:srgbClr val="D15B05"/>
              </a:solidFill>
            </a:endParaRPr>
          </a:p>
          <a:p>
            <a:r>
              <a:rPr lang="en-US" sz="3200" dirty="0">
                <a:solidFill>
                  <a:srgbClr val="D15B05"/>
                </a:solidFill>
              </a:rPr>
              <a:t>Laserfiche Users</a:t>
            </a:r>
          </a:p>
          <a:p>
            <a:r>
              <a:rPr lang="en-US" sz="3200" dirty="0">
                <a:solidFill>
                  <a:srgbClr val="D15B05"/>
                </a:solidFill>
              </a:rPr>
              <a:t>Windows Accounts</a:t>
            </a:r>
          </a:p>
          <a:p>
            <a:r>
              <a:rPr lang="en-US" sz="3200" dirty="0" smtClean="0">
                <a:solidFill>
                  <a:srgbClr val="D15B05"/>
                </a:solidFill>
              </a:rPr>
              <a:t>LDAP</a:t>
            </a:r>
            <a:endParaRPr lang="en-US" sz="3200" dirty="0">
              <a:solidFill>
                <a:srgbClr val="D15B05"/>
              </a:solidFill>
            </a:endParaRPr>
          </a:p>
        </p:txBody>
      </p:sp>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4160126" y="1651162"/>
            <a:ext cx="823748" cy="469577"/>
          </a:xfrm>
          <a:prstGeom prst="rect">
            <a:avLst/>
          </a:prstGeom>
        </p:spPr>
      </p:pic>
      <p:pic>
        <p:nvPicPr>
          <p:cNvPr id="6" name="Picture 5"/>
          <p:cNvPicPr>
            <a:picLocks noChangeAspect="1"/>
          </p:cNvPicPr>
          <p:nvPr/>
        </p:nvPicPr>
        <p:blipFill>
          <a:blip r:embed="rId4">
            <a:duotone>
              <a:prstClr val="black"/>
              <a:schemeClr val="accent2">
                <a:tint val="45000"/>
                <a:satMod val="400000"/>
              </a:schemeClr>
            </a:duotone>
          </a:blip>
          <a:stretch>
            <a:fillRect/>
          </a:stretch>
        </p:blipFill>
        <p:spPr>
          <a:xfrm>
            <a:off x="4328640" y="1650947"/>
            <a:ext cx="510059" cy="469791"/>
          </a:xfrm>
          <a:prstGeom prst="rect">
            <a:avLst/>
          </a:prstGeom>
        </p:spPr>
      </p:pic>
    </p:spTree>
    <p:extLst>
      <p:ext uri="{BB962C8B-B14F-4D97-AF65-F5344CB8AC3E}">
        <p14:creationId xmlns:p14="http://schemas.microsoft.com/office/powerpoint/2010/main" val="17695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Volume Security Rights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2224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Security Rights</a:t>
            </a:r>
            <a:endParaRPr lang="en-US" dirty="0"/>
          </a:p>
        </p:txBody>
      </p:sp>
      <p:sp>
        <p:nvSpPr>
          <p:cNvPr id="58370" name="Subtitle 4"/>
          <p:cNvSpPr>
            <a:spLocks noGrp="1"/>
          </p:cNvSpPr>
          <p:nvPr>
            <p:ph idx="1"/>
          </p:nvPr>
        </p:nvSpPr>
        <p:spPr/>
        <p:txBody>
          <a:bodyPr/>
          <a:lstStyle/>
          <a:p>
            <a:pPr lvl="1" defTabSz="457200" eaLnBrk="1" hangingPunct="1">
              <a:spcBef>
                <a:spcPts val="600"/>
              </a:spcBef>
              <a:buClr>
                <a:srgbClr val="002A5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2A59"/>
                </a:solidFill>
                <a:cs typeface="Arial" charset="0"/>
              </a:rPr>
              <a:t>Manage Volumes</a:t>
            </a:r>
          </a:p>
          <a:p>
            <a:pPr lvl="1" defTabSz="457200" eaLnBrk="1" hangingPunct="1">
              <a:spcBef>
                <a:spcPts val="600"/>
              </a:spcBef>
              <a:buClr>
                <a:srgbClr val="002A5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2A59"/>
                </a:solidFill>
                <a:cs typeface="Arial" charset="0"/>
              </a:rPr>
              <a:t>Delete Volume</a:t>
            </a:r>
          </a:p>
          <a:p>
            <a:pPr lvl="1" defTabSz="457200" eaLnBrk="1" hangingPunct="1">
              <a:spcBef>
                <a:spcPts val="600"/>
              </a:spcBef>
              <a:buClr>
                <a:srgbClr val="002A5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2A59"/>
                </a:solidFill>
                <a:cs typeface="Arial" charset="0"/>
              </a:rPr>
              <a:t>Read Volume Security</a:t>
            </a:r>
          </a:p>
          <a:p>
            <a:pPr lvl="1" defTabSz="457200" eaLnBrk="1" hangingPunct="1">
              <a:spcBef>
                <a:spcPts val="600"/>
              </a:spcBef>
              <a:buClr>
                <a:srgbClr val="002A5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2A59"/>
                </a:solidFill>
                <a:cs typeface="Arial" charset="0"/>
              </a:rPr>
              <a:t>Change Volume Security</a:t>
            </a:r>
          </a:p>
        </p:txBody>
      </p:sp>
      <p:sp>
        <p:nvSpPr>
          <p:cNvPr id="58371" name="Text Placeholder 3"/>
          <p:cNvSpPr>
            <a:spLocks noGrp="1"/>
          </p:cNvSpPr>
          <p:nvPr>
            <p:ph type="body" sz="quarter" idx="10"/>
          </p:nvPr>
        </p:nvSpPr>
        <p:spPr/>
        <p:txBody>
          <a:bodyPr>
            <a:normAutofit/>
          </a:bodyPr>
          <a:lstStyle/>
          <a:p>
            <a:pPr eaLnBrk="1" hangingPunct="1"/>
            <a:endParaRPr lang="en-US" dirty="0" smtClean="0"/>
          </a:p>
        </p:txBody>
      </p:sp>
    </p:spTree>
    <p:extLst>
      <p:ext uri="{BB962C8B-B14F-4D97-AF65-F5344CB8AC3E}">
        <p14:creationId xmlns:p14="http://schemas.microsoft.com/office/powerpoint/2010/main" val="3984569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63490" name="Subtitle 1"/>
          <p:cNvSpPr>
            <a:spLocks noGrp="1"/>
          </p:cNvSpPr>
          <p:nvPr>
            <p:ph idx="1"/>
          </p:nvPr>
        </p:nvSpPr>
        <p:spPr/>
        <p:txBody>
          <a:bodyPr/>
          <a:lstStyle/>
          <a:p>
            <a:r>
              <a:rPr lang="en-US" dirty="0" smtClean="0">
                <a:solidFill>
                  <a:srgbClr val="00355F"/>
                </a:solidFill>
              </a:rPr>
              <a:t>Use groups efficiently</a:t>
            </a:r>
          </a:p>
          <a:p>
            <a:r>
              <a:rPr lang="en-US" dirty="0" smtClean="0">
                <a:solidFill>
                  <a:srgbClr val="00355F"/>
                </a:solidFill>
              </a:rPr>
              <a:t>Easily administer security</a:t>
            </a:r>
          </a:p>
          <a:p>
            <a:r>
              <a:rPr lang="en-US" dirty="0" smtClean="0">
                <a:solidFill>
                  <a:srgbClr val="00355F"/>
                </a:solidFill>
              </a:rPr>
              <a:t>Don’t get deny happy</a:t>
            </a:r>
          </a:p>
          <a:p>
            <a:r>
              <a:rPr lang="en-US" dirty="0" smtClean="0">
                <a:solidFill>
                  <a:srgbClr val="00355F"/>
                </a:solidFill>
              </a:rPr>
              <a:t>Successfully secure your repository</a:t>
            </a:r>
          </a:p>
        </p:txBody>
      </p:sp>
      <p:sp>
        <p:nvSpPr>
          <p:cNvPr id="63491" name="Text Placeholder 2"/>
          <p:cNvSpPr>
            <a:spLocks noGrp="1"/>
          </p:cNvSpPr>
          <p:nvPr>
            <p:ph type="body" sz="quarter" idx="10"/>
          </p:nvPr>
        </p:nvSpPr>
        <p:spPr/>
        <p:txBody>
          <a:bodyPr>
            <a:normAutofit/>
          </a:bodyPr>
          <a:lstStyle/>
          <a:p>
            <a:endParaRPr lang="en-US" dirty="0" smtClean="0"/>
          </a:p>
        </p:txBody>
      </p:sp>
    </p:spTree>
    <p:extLst>
      <p:ext uri="{BB962C8B-B14F-4D97-AF65-F5344CB8AC3E}">
        <p14:creationId xmlns:p14="http://schemas.microsoft.com/office/powerpoint/2010/main" val="3822998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989354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0038" y="-1588"/>
            <a:ext cx="8229600" cy="669926"/>
          </a:xfrm>
        </p:spPr>
        <p:txBody>
          <a:bodyPr/>
          <a:lstStyle/>
          <a:p>
            <a:pPr eaLnBrk="1" hangingPunct="1"/>
            <a:r>
              <a:rPr lang="en-US" altLang="en-US" dirty="0" smtClean="0"/>
              <a:t>Security Resources</a:t>
            </a:r>
          </a:p>
        </p:txBody>
      </p:sp>
      <p:sp>
        <p:nvSpPr>
          <p:cNvPr id="17411" name="Content Placeholder 3"/>
          <p:cNvSpPr>
            <a:spLocks noGrp="1"/>
          </p:cNvSpPr>
          <p:nvPr>
            <p:ph idx="1"/>
          </p:nvPr>
        </p:nvSpPr>
        <p:spPr>
          <a:xfrm>
            <a:off x="300038" y="936625"/>
            <a:ext cx="8229600" cy="3544888"/>
          </a:xfrm>
        </p:spPr>
        <p:txBody>
          <a:bodyPr>
            <a:normAutofit/>
          </a:bodyPr>
          <a:lstStyle/>
          <a:p>
            <a:pPr>
              <a:buFont typeface="Lucida Grande" pitchFamily="1" charset="0"/>
              <a:buChar char="‣"/>
            </a:pPr>
            <a:r>
              <a:rPr lang="en-US" altLang="en-US" dirty="0" smtClean="0"/>
              <a:t>Online </a:t>
            </a:r>
            <a:r>
              <a:rPr lang="en-US" altLang="en-US" dirty="0"/>
              <a:t>Help </a:t>
            </a:r>
            <a:r>
              <a:rPr lang="en-US" altLang="en-US" dirty="0" smtClean="0"/>
              <a:t>Files:</a:t>
            </a:r>
            <a:endParaRPr lang="en-US" altLang="en-US" dirty="0"/>
          </a:p>
          <a:p>
            <a:pPr lvl="1">
              <a:buFont typeface="Lucida Grande" pitchFamily="1" charset="0"/>
              <a:buChar char="‣"/>
            </a:pPr>
            <a:r>
              <a:rPr lang="en-US" altLang="en-US" dirty="0" smtClean="0">
                <a:hlinkClick r:id="rId3"/>
              </a:rPr>
              <a:t>Security Administration</a:t>
            </a:r>
            <a:endParaRPr lang="en-US" altLang="en-US" dirty="0" smtClean="0"/>
          </a:p>
          <a:p>
            <a:pPr>
              <a:buFont typeface="Lucida Grande" pitchFamily="1" charset="0"/>
              <a:buChar char="‣"/>
            </a:pPr>
            <a:r>
              <a:rPr lang="en-US" altLang="en-US" dirty="0" smtClean="0"/>
              <a:t>White </a:t>
            </a:r>
            <a:r>
              <a:rPr lang="en-US" altLang="en-US" dirty="0"/>
              <a:t>Papers:</a:t>
            </a:r>
          </a:p>
          <a:p>
            <a:pPr lvl="1">
              <a:buFont typeface="Lucida Grande" pitchFamily="1" charset="0"/>
              <a:buChar char="‣"/>
            </a:pPr>
            <a:r>
              <a:rPr lang="en-US" altLang="en-US" dirty="0" smtClean="0">
                <a:hlinkClick r:id="rId4"/>
              </a:rPr>
              <a:t>Best Practices in Laserfiche Security </a:t>
            </a:r>
            <a:endParaRPr lang="en-US" altLang="en-US" dirty="0"/>
          </a:p>
        </p:txBody>
      </p:sp>
    </p:spTree>
    <p:extLst>
      <p:ext uri="{BB962C8B-B14F-4D97-AF65-F5344CB8AC3E}">
        <p14:creationId xmlns:p14="http://schemas.microsoft.com/office/powerpoint/2010/main" val="799145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chor="ctr">
            <a:normAutofit/>
          </a:bodyPr>
          <a:lstStyle/>
          <a:p>
            <a:r>
              <a:rPr lang="en-US" sz="3600" b="1" dirty="0" smtClean="0">
                <a:solidFill>
                  <a:srgbClr val="D15B05"/>
                </a:solidFill>
              </a:rPr>
              <a:t>Authorization</a:t>
            </a:r>
          </a:p>
          <a:p>
            <a:endParaRPr lang="en-US" sz="3200" dirty="0" smtClean="0">
              <a:solidFill>
                <a:srgbClr val="D15B05"/>
              </a:solidFill>
            </a:endParaRPr>
          </a:p>
          <a:p>
            <a:r>
              <a:rPr lang="en-US" sz="3200" dirty="0" smtClean="0">
                <a:solidFill>
                  <a:srgbClr val="D15B05"/>
                </a:solidFill>
              </a:rPr>
              <a:t>What can you do?</a:t>
            </a:r>
          </a:p>
          <a:p>
            <a:endParaRPr lang="en-US" sz="3200" dirty="0">
              <a:solidFill>
                <a:srgbClr val="D15B05"/>
              </a:solidFill>
            </a:endParaRPr>
          </a:p>
          <a:p>
            <a:endParaRPr lang="en-US" sz="3200" dirty="0">
              <a:solidFill>
                <a:srgbClr val="D15B05"/>
              </a:solidFill>
            </a:endParaRPr>
          </a:p>
        </p:txBody>
      </p:sp>
      <p:sp>
        <p:nvSpPr>
          <p:cNvPr id="3" name="Text Placeholder 2"/>
          <p:cNvSpPr>
            <a:spLocks noGrp="1"/>
          </p:cNvSpPr>
          <p:nvPr>
            <p:ph type="body" sz="quarter" idx="10"/>
          </p:nvPr>
        </p:nvSpPr>
        <p:spPr/>
        <p:txBody>
          <a:bodyPr/>
          <a:lstStyle/>
          <a:p>
            <a:endParaRPr lang="en-US"/>
          </a:p>
        </p:txBody>
      </p:sp>
      <p:pic>
        <p:nvPicPr>
          <p:cNvPr id="6" name="Picture 5"/>
          <p:cNvPicPr>
            <a:picLocks noChangeAspect="1"/>
          </p:cNvPicPr>
          <p:nvPr/>
        </p:nvPicPr>
        <p:blipFill>
          <a:blip r:embed="rId3">
            <a:duotone>
              <a:prstClr val="black"/>
              <a:schemeClr val="accent2">
                <a:tint val="45000"/>
                <a:satMod val="400000"/>
              </a:schemeClr>
            </a:duotone>
          </a:blip>
          <a:stretch>
            <a:fillRect/>
          </a:stretch>
        </p:blipFill>
        <p:spPr>
          <a:xfrm>
            <a:off x="4328640" y="1650947"/>
            <a:ext cx="510059" cy="469791"/>
          </a:xfrm>
          <a:prstGeom prst="rect">
            <a:avLst/>
          </a:prstGeom>
        </p:spPr>
      </p:pic>
    </p:spTree>
    <p:extLst>
      <p:ext uri="{BB962C8B-B14F-4D97-AF65-F5344CB8AC3E}">
        <p14:creationId xmlns:p14="http://schemas.microsoft.com/office/powerpoint/2010/main" val="2842978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chor="ctr">
            <a:normAutofit/>
          </a:bodyPr>
          <a:lstStyle/>
          <a:p>
            <a:r>
              <a:rPr lang="en-US" sz="3600" b="1" dirty="0" smtClean="0">
                <a:solidFill>
                  <a:srgbClr val="D15B05"/>
                </a:solidFill>
              </a:rPr>
              <a:t>Authorization</a:t>
            </a:r>
          </a:p>
          <a:p>
            <a:endParaRPr lang="en-US" sz="3200" dirty="0" smtClean="0">
              <a:solidFill>
                <a:srgbClr val="D15B05"/>
              </a:solidFill>
            </a:endParaRPr>
          </a:p>
          <a:p>
            <a:r>
              <a:rPr lang="en-US" sz="3200" dirty="0" smtClean="0">
                <a:solidFill>
                  <a:srgbClr val="D15B05"/>
                </a:solidFill>
              </a:rPr>
              <a:t>Privileges</a:t>
            </a:r>
          </a:p>
          <a:p>
            <a:r>
              <a:rPr lang="en-US" sz="3200" dirty="0" smtClean="0">
                <a:solidFill>
                  <a:srgbClr val="D15B05"/>
                </a:solidFill>
              </a:rPr>
              <a:t>Feature Rights</a:t>
            </a:r>
            <a:endParaRPr lang="en-US" sz="3200" dirty="0">
              <a:solidFill>
                <a:srgbClr val="D15B05"/>
              </a:solidFill>
            </a:endParaRPr>
          </a:p>
          <a:p>
            <a:r>
              <a:rPr lang="en-US" sz="3200" dirty="0" smtClean="0">
                <a:solidFill>
                  <a:srgbClr val="D15B05"/>
                </a:solidFill>
              </a:rPr>
              <a:t>Access Rights</a:t>
            </a:r>
          </a:p>
        </p:txBody>
      </p:sp>
      <p:sp>
        <p:nvSpPr>
          <p:cNvPr id="3" name="Text Placeholder 2"/>
          <p:cNvSpPr>
            <a:spLocks noGrp="1"/>
          </p:cNvSpPr>
          <p:nvPr>
            <p:ph type="body" sz="quarter" idx="10"/>
          </p:nvPr>
        </p:nvSpPr>
        <p:spPr/>
        <p:txBody>
          <a:bodyPr/>
          <a:lstStyle/>
          <a:p>
            <a:endParaRPr lang="en-US"/>
          </a:p>
        </p:txBody>
      </p:sp>
      <p:pic>
        <p:nvPicPr>
          <p:cNvPr id="6" name="Picture 5"/>
          <p:cNvPicPr>
            <a:picLocks noChangeAspect="1"/>
          </p:cNvPicPr>
          <p:nvPr/>
        </p:nvPicPr>
        <p:blipFill>
          <a:blip r:embed="rId3">
            <a:duotone>
              <a:prstClr val="black"/>
              <a:schemeClr val="accent2">
                <a:tint val="45000"/>
                <a:satMod val="400000"/>
              </a:schemeClr>
            </a:duotone>
          </a:blip>
          <a:stretch>
            <a:fillRect/>
          </a:stretch>
        </p:blipFill>
        <p:spPr>
          <a:xfrm>
            <a:off x="4328640" y="1650947"/>
            <a:ext cx="510059" cy="469791"/>
          </a:xfrm>
          <a:prstGeom prst="rect">
            <a:avLst/>
          </a:prstGeom>
        </p:spPr>
      </p:pic>
      <p:sp>
        <p:nvSpPr>
          <p:cNvPr id="4" name="TextBox 3"/>
          <p:cNvSpPr txBox="1"/>
          <p:nvPr/>
        </p:nvSpPr>
        <p:spPr>
          <a:xfrm>
            <a:off x="3271836" y="3912513"/>
            <a:ext cx="3000375" cy="861774"/>
          </a:xfrm>
          <a:prstGeom prst="rect">
            <a:avLst/>
          </a:prstGeom>
          <a:noFill/>
        </p:spPr>
        <p:txBody>
          <a:bodyPr wrap="square" rtlCol="0">
            <a:spAutoFit/>
          </a:bodyPr>
          <a:lstStyle/>
          <a:p>
            <a:r>
              <a:rPr lang="en-US" sz="3200" dirty="0">
                <a:solidFill>
                  <a:srgbClr val="D15B05"/>
                </a:solidFill>
              </a:rPr>
              <a:t>Security Tags</a:t>
            </a:r>
          </a:p>
          <a:p>
            <a:endParaRPr lang="en-US" dirty="0"/>
          </a:p>
        </p:txBody>
      </p:sp>
    </p:spTree>
    <p:extLst>
      <p:ext uri="{BB962C8B-B14F-4D97-AF65-F5344CB8AC3E}">
        <p14:creationId xmlns:p14="http://schemas.microsoft.com/office/powerpoint/2010/main" val="27498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chor="ctr">
            <a:normAutofit/>
          </a:bodyPr>
          <a:lstStyle/>
          <a:p>
            <a:r>
              <a:rPr lang="en-US" sz="3600" b="1" dirty="0" smtClean="0">
                <a:solidFill>
                  <a:srgbClr val="D15B05"/>
                </a:solidFill>
              </a:rPr>
              <a:t>Authorization</a:t>
            </a:r>
            <a:endParaRPr lang="en-US" sz="3200" dirty="0" smtClean="0">
              <a:solidFill>
                <a:srgbClr val="D15B05"/>
              </a:solidFill>
            </a:endParaRPr>
          </a:p>
          <a:p>
            <a:endParaRPr lang="en-US" sz="3200" dirty="0" smtClean="0">
              <a:solidFill>
                <a:srgbClr val="D15B05"/>
              </a:solidFill>
            </a:endParaRPr>
          </a:p>
          <a:p>
            <a:endParaRPr lang="en-US" sz="3200" dirty="0" smtClean="0">
              <a:solidFill>
                <a:srgbClr val="D15B05"/>
              </a:solidFill>
            </a:endParaRPr>
          </a:p>
          <a:p>
            <a:endParaRPr lang="en-US" sz="3200" dirty="0">
              <a:solidFill>
                <a:srgbClr val="D15B05"/>
              </a:solidFill>
            </a:endParaRPr>
          </a:p>
          <a:p>
            <a:endParaRPr lang="en-US" sz="3200" dirty="0">
              <a:solidFill>
                <a:srgbClr val="D15B05"/>
              </a:solidFill>
            </a:endParaRPr>
          </a:p>
        </p:txBody>
      </p:sp>
      <p:sp>
        <p:nvSpPr>
          <p:cNvPr id="3" name="Text Placeholder 2"/>
          <p:cNvSpPr>
            <a:spLocks noGrp="1"/>
          </p:cNvSpPr>
          <p:nvPr>
            <p:ph type="body" sz="quarter" idx="10"/>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3690697879"/>
              </p:ext>
            </p:extLst>
          </p:nvPr>
        </p:nvGraphicFramePr>
        <p:xfrm>
          <a:off x="2309813" y="1885950"/>
          <a:ext cx="4524375" cy="306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duotone>
              <a:prstClr val="black"/>
              <a:schemeClr val="accent2">
                <a:tint val="45000"/>
                <a:satMod val="400000"/>
              </a:schemeClr>
            </a:duotone>
          </a:blip>
          <a:stretch>
            <a:fillRect/>
          </a:stretch>
        </p:blipFill>
        <p:spPr>
          <a:xfrm>
            <a:off x="4328640" y="1650947"/>
            <a:ext cx="510059" cy="469791"/>
          </a:xfrm>
          <a:prstGeom prst="rect">
            <a:avLst/>
          </a:prstGeom>
        </p:spPr>
      </p:pic>
    </p:spTree>
    <p:extLst>
      <p:ext uri="{BB962C8B-B14F-4D97-AF65-F5344CB8AC3E}">
        <p14:creationId xmlns:p14="http://schemas.microsoft.com/office/powerpoint/2010/main" val="257073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72222E-6 3.33333E-6 L -0.13351 0.28889 " pathEditMode="relative" rAng="0" ptsTypes="AA">
                                      <p:cBhvr>
                                        <p:cTn id="6" dur="2000" fill="hold"/>
                                        <p:tgtEl>
                                          <p:spTgt spid="7"/>
                                        </p:tgtEl>
                                        <p:attrNameLst>
                                          <p:attrName>ppt_x</p:attrName>
                                          <p:attrName>ppt_y</p:attrName>
                                        </p:attrNameLst>
                                      </p:cBhvr>
                                      <p:rCtr x="-6684" y="1444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3351 0.28889 L 4.72222E-6 0.28889 " pathEditMode="relative" rAng="0" ptsTypes="AA">
                                      <p:cBhvr>
                                        <p:cTn id="10" dur="2000" fill="hold"/>
                                        <p:tgtEl>
                                          <p:spTgt spid="7"/>
                                        </p:tgtEl>
                                        <p:attrNameLst>
                                          <p:attrName>ppt_x</p:attrName>
                                          <p:attrName>ppt_y</p:attrName>
                                        </p:attrNameLst>
                                      </p:cBhvr>
                                      <p:rCtr x="66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ctrTitle"/>
          </p:nvPr>
        </p:nvSpPr>
        <p:spPr/>
        <p:txBody>
          <a:bodyPr/>
          <a:lstStyle/>
          <a:p>
            <a:r>
              <a:rPr lang="en-US" dirty="0" smtClean="0"/>
              <a:t>Entry Access Rights</a:t>
            </a:r>
          </a:p>
        </p:txBody>
      </p:sp>
    </p:spTree>
    <p:extLst>
      <p:ext uri="{BB962C8B-B14F-4D97-AF65-F5344CB8AC3E}">
        <p14:creationId xmlns:p14="http://schemas.microsoft.com/office/powerpoint/2010/main" val="2787813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smtClean="0"/>
              <a:t>To Allow or Not To Allow</a:t>
            </a:r>
          </a:p>
        </p:txBody>
      </p:sp>
      <p:sp>
        <p:nvSpPr>
          <p:cNvPr id="25603" name="Content Placeholder 4"/>
          <p:cNvSpPr>
            <a:spLocks noGrp="1"/>
          </p:cNvSpPr>
          <p:nvPr>
            <p:ph idx="1"/>
          </p:nvPr>
        </p:nvSpPr>
        <p:spPr/>
        <p:txBody>
          <a:bodyPr>
            <a:normAutofit fontScale="92500" lnSpcReduction="10000"/>
          </a:bodyPr>
          <a:lstStyle/>
          <a:p>
            <a:pPr>
              <a:defRPr/>
            </a:pPr>
            <a:r>
              <a:rPr lang="en-US" b="1" dirty="0" smtClean="0">
                <a:solidFill>
                  <a:srgbClr val="00CC00"/>
                </a:solidFill>
              </a:rPr>
              <a:t>Allow</a:t>
            </a:r>
          </a:p>
          <a:p>
            <a:pPr>
              <a:defRPr/>
            </a:pPr>
            <a:r>
              <a:rPr lang="en-US" b="1" dirty="0" smtClean="0">
                <a:solidFill>
                  <a:schemeClr val="bg1">
                    <a:lumMod val="50000"/>
                  </a:schemeClr>
                </a:solidFill>
              </a:rPr>
              <a:t>Not Allow </a:t>
            </a:r>
            <a:r>
              <a:rPr lang="en-US" dirty="0" smtClean="0">
                <a:solidFill>
                  <a:srgbClr val="00355F"/>
                </a:solidFill>
              </a:rPr>
              <a:t>(Blank)</a:t>
            </a:r>
          </a:p>
          <a:p>
            <a:pPr>
              <a:defRPr/>
            </a:pPr>
            <a:r>
              <a:rPr lang="en-US" b="1" dirty="0" smtClean="0">
                <a:solidFill>
                  <a:srgbClr val="FF0000"/>
                </a:solidFill>
              </a:rPr>
              <a:t>Deny</a:t>
            </a:r>
          </a:p>
          <a:p>
            <a:pPr lvl="1">
              <a:defRPr/>
            </a:pPr>
            <a:r>
              <a:rPr lang="en-US" dirty="0" smtClean="0">
                <a:solidFill>
                  <a:srgbClr val="FF0000"/>
                </a:solidFill>
              </a:rPr>
              <a:t>Deny</a:t>
            </a:r>
            <a:r>
              <a:rPr lang="en-US" dirty="0" smtClean="0"/>
              <a:t> </a:t>
            </a:r>
            <a:r>
              <a:rPr lang="en-US" dirty="0" smtClean="0">
                <a:solidFill>
                  <a:srgbClr val="00355F"/>
                </a:solidFill>
              </a:rPr>
              <a:t>overrides</a:t>
            </a:r>
            <a:r>
              <a:rPr lang="en-US" dirty="0" smtClean="0"/>
              <a:t> </a:t>
            </a:r>
            <a:r>
              <a:rPr lang="en-US" dirty="0">
                <a:solidFill>
                  <a:srgbClr val="00CC00"/>
                </a:solidFill>
              </a:rPr>
              <a:t>A</a:t>
            </a:r>
            <a:r>
              <a:rPr lang="en-US" dirty="0" smtClean="0">
                <a:solidFill>
                  <a:srgbClr val="00CC00"/>
                </a:solidFill>
              </a:rPr>
              <a:t>llow</a:t>
            </a:r>
          </a:p>
          <a:p>
            <a:pPr>
              <a:defRPr/>
            </a:pPr>
            <a:endParaRPr lang="en-US" dirty="0" smtClean="0"/>
          </a:p>
          <a:p>
            <a:pPr>
              <a:defRPr/>
            </a:pPr>
            <a:r>
              <a:rPr lang="en-US" dirty="0" smtClean="0">
                <a:solidFill>
                  <a:srgbClr val="00355F"/>
                </a:solidFill>
              </a:rPr>
              <a:t>Tip</a:t>
            </a:r>
          </a:p>
          <a:p>
            <a:pPr lvl="1">
              <a:defRPr/>
            </a:pPr>
            <a:r>
              <a:rPr lang="en-US" dirty="0" smtClean="0">
                <a:solidFill>
                  <a:srgbClr val="00355F"/>
                </a:solidFill>
              </a:rPr>
              <a:t>Use “Not Allow” instead of “Deny”</a:t>
            </a: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1875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serfiche Blue Theme">
  <a:themeElements>
    <a:clrScheme name="Custom 2">
      <a:dk1>
        <a:sysClr val="windowText" lastClr="000000"/>
      </a:dk1>
      <a:lt1>
        <a:sysClr val="window" lastClr="FFFFFF"/>
      </a:lt1>
      <a:dk2>
        <a:srgbClr val="00355F"/>
      </a:dk2>
      <a:lt2>
        <a:srgbClr val="C2DBE8"/>
      </a:lt2>
      <a:accent1>
        <a:srgbClr val="D15B05"/>
      </a:accent1>
      <a:accent2>
        <a:srgbClr val="0065A4"/>
      </a:accent2>
      <a:accent3>
        <a:srgbClr val="0095D3"/>
      </a:accent3>
      <a:accent4>
        <a:srgbClr val="007DB1"/>
      </a:accent4>
      <a:accent5>
        <a:srgbClr val="00B6DD"/>
      </a:accent5>
      <a:accent6>
        <a:srgbClr val="7EB0C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3597</TotalTime>
  <Words>1081</Words>
  <Application>Microsoft Office PowerPoint</Application>
  <PresentationFormat>On-screen Show (16:9)</PresentationFormat>
  <Paragraphs>241</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Courier New</vt:lpstr>
      <vt:lpstr>Lucida Grande</vt:lpstr>
      <vt:lpstr>Calibri</vt:lpstr>
      <vt:lpstr>Wingdings</vt:lpstr>
      <vt:lpstr>ＭＳ Ｐゴシック</vt:lpstr>
      <vt:lpstr>Laserfiche Blue Theme</vt:lpstr>
      <vt:lpstr>Security in Laserfiche</vt:lpstr>
      <vt:lpstr>Agenda</vt:lpstr>
      <vt:lpstr>PowerPoint Presentation</vt:lpstr>
      <vt:lpstr>PowerPoint Presentation</vt:lpstr>
      <vt:lpstr>PowerPoint Presentation</vt:lpstr>
      <vt:lpstr>PowerPoint Presentation</vt:lpstr>
      <vt:lpstr>PowerPoint Presentation</vt:lpstr>
      <vt:lpstr>Entry Access Rights</vt:lpstr>
      <vt:lpstr>To Allow or Not To Allow</vt:lpstr>
      <vt:lpstr>Scope – Access Inherited</vt:lpstr>
      <vt:lpstr>Order of Precedence</vt:lpstr>
      <vt:lpstr>Order of Precedence</vt:lpstr>
      <vt:lpstr>Making sense of  Inherited vs. Explicit Rights</vt:lpstr>
      <vt:lpstr>Inherited Allow, Explicit Deny</vt:lpstr>
      <vt:lpstr>Inherited Allow, Explicit Deny</vt:lpstr>
      <vt:lpstr>Inherited Deny, Explicit Allow</vt:lpstr>
      <vt:lpstr>Inherited Deny, Explicit Allow</vt:lpstr>
      <vt:lpstr>Scope Best Practices</vt:lpstr>
      <vt:lpstr>Order of Precedence</vt:lpstr>
      <vt:lpstr>Order of Precedence</vt:lpstr>
      <vt:lpstr>Order of Precedence</vt:lpstr>
      <vt:lpstr>Order of Precedence</vt:lpstr>
      <vt:lpstr>Clashing Access Rights</vt:lpstr>
      <vt:lpstr>Order of Precedence</vt:lpstr>
      <vt:lpstr>Order of Precedence</vt:lpstr>
      <vt:lpstr>Order of Precedence</vt:lpstr>
      <vt:lpstr>Order of Precedence</vt:lpstr>
      <vt:lpstr>2 Methods for Security</vt:lpstr>
      <vt:lpstr>Security Tags</vt:lpstr>
      <vt:lpstr>Security Tags</vt:lpstr>
      <vt:lpstr>Security Tags</vt:lpstr>
      <vt:lpstr>Security Tags</vt:lpstr>
      <vt:lpstr>Security Tags</vt:lpstr>
      <vt:lpstr>Security Tags</vt:lpstr>
      <vt:lpstr>Security Tags</vt:lpstr>
      <vt:lpstr>Security Tags</vt:lpstr>
      <vt:lpstr>Metadata Access Rights</vt:lpstr>
      <vt:lpstr>Field Security Rights</vt:lpstr>
      <vt:lpstr>Template Security Rights</vt:lpstr>
      <vt:lpstr>Volume Security Rights</vt:lpstr>
      <vt:lpstr>Volume Security Rights</vt:lpstr>
      <vt:lpstr>Takeaways</vt:lpstr>
      <vt:lpstr>Questions?</vt:lpstr>
      <vt:lpstr>Security Resources</vt:lpstr>
    </vt:vector>
  </TitlesOfParts>
  <Company>Laserfiche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Leung</dc:creator>
  <cp:lastModifiedBy>Jason Rothenberg</cp:lastModifiedBy>
  <cp:revision>171</cp:revision>
  <cp:lastPrinted>2012-02-29T18:17:17Z</cp:lastPrinted>
  <dcterms:created xsi:type="dcterms:W3CDTF">2012-02-27T21:25:29Z</dcterms:created>
  <dcterms:modified xsi:type="dcterms:W3CDTF">2015-06-16T13:41:37Z</dcterms:modified>
</cp:coreProperties>
</file>