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3" r:id="rId2"/>
    <p:sldId id="342" r:id="rId3"/>
    <p:sldId id="419" r:id="rId4"/>
    <p:sldId id="411" r:id="rId5"/>
    <p:sldId id="390" r:id="rId6"/>
    <p:sldId id="413" r:id="rId7"/>
    <p:sldId id="396" r:id="rId8"/>
    <p:sldId id="418" r:id="rId9"/>
    <p:sldId id="371" r:id="rId10"/>
    <p:sldId id="417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372" r:id="rId22"/>
    <p:sldId id="325" r:id="rId23"/>
    <p:sldId id="348" r:id="rId24"/>
    <p:sldId id="347" r:id="rId25"/>
    <p:sldId id="366" r:id="rId26"/>
    <p:sldId id="369" r:id="rId27"/>
    <p:sldId id="367" r:id="rId28"/>
    <p:sldId id="415" r:id="rId29"/>
    <p:sldId id="370" r:id="rId30"/>
    <p:sldId id="339" r:id="rId31"/>
    <p:sldId id="293" r:id="rId3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397E09A6-3715-4FFA-BD89-7D0B5A4CB4BC}">
          <p14:sldIdLst>
            <p14:sldId id="323"/>
            <p14:sldId id="342"/>
            <p14:sldId id="419"/>
            <p14:sldId id="411"/>
            <p14:sldId id="390"/>
            <p14:sldId id="413"/>
            <p14:sldId id="396"/>
            <p14:sldId id="418"/>
            <p14:sldId id="371"/>
            <p14:sldId id="417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372"/>
            <p14:sldId id="325"/>
            <p14:sldId id="348"/>
            <p14:sldId id="347"/>
            <p14:sldId id="366"/>
            <p14:sldId id="369"/>
            <p14:sldId id="367"/>
            <p14:sldId id="415"/>
            <p14:sldId id="370"/>
            <p14:sldId id="339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8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chary Buck" initials="Z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A7A7FB"/>
    <a:srgbClr val="2A5699"/>
    <a:srgbClr val="2A5598"/>
    <a:srgbClr val="FFFFFF"/>
    <a:srgbClr val="FEDDC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86212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900" y="90"/>
      </p:cViewPr>
      <p:guideLst>
        <p:guide orient="horz" pos="1880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-3440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0T10:38:40.942" idx="3">
    <p:pos x="10" y="10"/>
    <p:text>Brief.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DFCE5-EAB4-6C4A-98CA-816B5F5A408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0B00A-4E44-D344-BCE7-E9F18610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9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EA12-4C35-AA4A-BA9A-675775B63B2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C6BC-54A8-E646-8881-0FF071EE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</a:t>
            </a:r>
            <a:r>
              <a:rPr lang="en-US" baseline="0" dirty="0" smtClean="0"/>
              <a:t> to start small- the parts of the document- and work our way up to enterprise setups.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1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98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9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9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40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6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License manager allows you to manage</a:t>
            </a:r>
            <a:r>
              <a:rPr lang="en-US" baseline="0" dirty="0" smtClean="0"/>
              <a:t> your user licenses at the system level instead of on a per-repository basis. This means that windows users can use one license to access these three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5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Server mainly communicates with HTTP</a:t>
            </a:r>
          </a:p>
          <a:p>
            <a:r>
              <a:rPr lang="en-US" dirty="0" smtClean="0"/>
              <a:t>Default</a:t>
            </a:r>
            <a:r>
              <a:rPr lang="en-US" baseline="0" dirty="0" smtClean="0"/>
              <a:t> ports, available on Support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07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24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0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take a look, most of the big products are here. Don’t worry too much about this whole craziness yet- we’ll be tackling it in pieces. This is what we’re working up to though. You might not be familiar with some of these icons yet; that’s alright, they’ll be labeled as we go along. </a:t>
            </a:r>
            <a:r>
              <a:rPr lang="en-US" dirty="0" smtClean="0"/>
              <a:t>We’re going to start with the lowly document and work our way up to the</a:t>
            </a:r>
            <a:r>
              <a:rPr lang="en-US" baseline="0" dirty="0" smtClean="0"/>
              <a:t> whole shebang.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7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26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39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Upgrading</a:t>
            </a:r>
            <a:r>
              <a:rPr lang="en-US" baseline="0" dirty="0" smtClean="0"/>
              <a:t> from version 7 or earlier to 8 or 9 requires modification of the existing database. The migration utility, available on the support site, makes these edits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9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8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take a look, most of the big products are here. Don’t worry too much about this whole craziness yet- we’ll be tackling it in pieces. This is what we’re working up to though. You might not be familiar with some of these icons yet; that’s alright, they’ll be labeled as we go along. </a:t>
            </a:r>
            <a:r>
              <a:rPr lang="en-US" dirty="0" smtClean="0"/>
              <a:t>We’re going to start with the lowly document and work our way up to the</a:t>
            </a:r>
            <a:r>
              <a:rPr lang="en-US" baseline="0" dirty="0" smtClean="0"/>
              <a:t> whole shebang.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4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5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6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1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6560" y="1687493"/>
            <a:ext cx="7076109" cy="932558"/>
          </a:xfrm>
        </p:spPr>
        <p:txBody>
          <a:bodyPr anchor="t" anchorCtr="0">
            <a:noAutofit/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6561" y="3161810"/>
            <a:ext cx="3248439" cy="27911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First Presenter Name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76561" y="3423160"/>
            <a:ext cx="3248439" cy="2939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62475" y="3161810"/>
            <a:ext cx="3248439" cy="27911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Second Presenter 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562475" y="3423160"/>
            <a:ext cx="3248439" cy="2939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8276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3442"/>
            <a:ext cx="7772400" cy="110251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23047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6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4491" y="4826844"/>
            <a:ext cx="6233173" cy="316655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title or additional note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r Run Smarte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87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6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4813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White background for large content </a:t>
            </a:r>
            <a:br>
              <a:rPr lang="en-US" dirty="0" smtClean="0"/>
            </a:br>
            <a:r>
              <a:rPr lang="en-US" dirty="0" smtClean="0"/>
              <a:t>(click to add)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4491" y="4826844"/>
            <a:ext cx="6233173" cy="316655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title or additional note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7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un Smarte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4813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White background for large content </a:t>
            </a:r>
            <a:br>
              <a:rPr lang="en-US" dirty="0" smtClean="0"/>
            </a:br>
            <a:r>
              <a:rPr lang="en-US" dirty="0" smtClean="0"/>
              <a:t>(click to add)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7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Run Smarte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4813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White background for large content </a:t>
            </a:r>
            <a:br>
              <a:rPr lang="en-US" dirty="0" smtClean="0"/>
            </a:br>
            <a:r>
              <a:rPr lang="en-US" dirty="0" smtClean="0"/>
              <a:t>(click to add)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6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E00E3-C863-D243-9260-55F6744A893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99B2-3E77-7D49-890C-04BC20856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6" r:id="rId3"/>
    <p:sldLayoutId id="2147483664" r:id="rId4"/>
    <p:sldLayoutId id="2147483650" r:id="rId5"/>
    <p:sldLayoutId id="2147483661" r:id="rId6"/>
    <p:sldLayoutId id="2147483663" r:id="rId7"/>
    <p:sldLayoutId id="214748366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emf"/><Relationship Id="rId10" Type="http://schemas.openxmlformats.org/officeDocument/2006/relationships/image" Target="../media/image11.png"/><Relationship Id="rId4" Type="http://schemas.openxmlformats.org/officeDocument/2006/relationships/image" Target="../media/image17.emf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7.emf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17.emf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emf"/><Relationship Id="rId4" Type="http://schemas.openxmlformats.org/officeDocument/2006/relationships/image" Target="../media/image10.png"/><Relationship Id="rId9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7.emf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emf"/><Relationship Id="rId18" Type="http://schemas.openxmlformats.org/officeDocument/2006/relationships/image" Target="../media/image25.emf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26.emf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3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7.emf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Laserfiche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40672"/>
            <a:ext cx="812800" cy="812800"/>
          </a:xfrm>
          <a:prstGeom prst="rect">
            <a:avLst/>
          </a:prstGeom>
        </p:spPr>
      </p:pic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1002771"/>
            <a:ext cx="897930" cy="897930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404873"/>
            <a:ext cx="812800" cy="812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76730" y="949789"/>
            <a:ext cx="1050981" cy="3598941"/>
            <a:chOff x="6076730" y="949789"/>
            <a:chExt cx="1050981" cy="35989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73" y="949789"/>
              <a:ext cx="1047422" cy="104742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30" y="2225460"/>
              <a:ext cx="1047422" cy="10474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89" y="3501308"/>
              <a:ext cx="1047422" cy="10474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40351" y="3075585"/>
            <a:ext cx="1276350" cy="1569166"/>
            <a:chOff x="940351" y="3075585"/>
            <a:chExt cx="1276350" cy="1569166"/>
          </a:xfrm>
        </p:grpSpPr>
        <p:sp>
          <p:nvSpPr>
            <p:cNvPr id="96" name="Rectangle 95"/>
            <p:cNvSpPr/>
            <p:nvPr/>
          </p:nvSpPr>
          <p:spPr>
            <a:xfrm>
              <a:off x="940351" y="3075585"/>
              <a:ext cx="1276350" cy="1569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wf_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31" y="3224768"/>
              <a:ext cx="558390" cy="5583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9" y="3859949"/>
              <a:ext cx="746764" cy="746764"/>
            </a:xfrm>
            <a:prstGeom prst="rect">
              <a:avLst/>
            </a:prstGeom>
          </p:spPr>
        </p:pic>
      </p:grpSp>
      <p:cxnSp>
        <p:nvCxnSpPr>
          <p:cNvPr id="14" name="Elbow Connector 13"/>
          <p:cNvCxnSpPr/>
          <p:nvPr/>
        </p:nvCxnSpPr>
        <p:spPr>
          <a:xfrm rot="10800000" flipV="1">
            <a:off x="2235185" y="1425162"/>
            <a:ext cx="1677056" cy="914400"/>
          </a:xfrm>
          <a:prstGeom prst="bentConnector3">
            <a:avLst>
              <a:gd name="adj1" fmla="val 2948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 flipV="1">
            <a:off x="2244907" y="1636815"/>
            <a:ext cx="1673352" cy="2240280"/>
          </a:xfrm>
          <a:prstGeom prst="bentConnector3">
            <a:avLst>
              <a:gd name="adj1" fmla="val 20275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2230786" y="1191379"/>
            <a:ext cx="1677056" cy="274320"/>
          </a:xfrm>
          <a:prstGeom prst="bentConnector3">
            <a:avLst>
              <a:gd name="adj1" fmla="val 37043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0800000">
            <a:off x="5315702" y="1191382"/>
            <a:ext cx="882060" cy="282118"/>
          </a:xfrm>
          <a:prstGeom prst="bentConnector3">
            <a:avLst>
              <a:gd name="adj1" fmla="val 27419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rot="10800000">
            <a:off x="5315702" y="1419411"/>
            <a:ext cx="886968" cy="1389888"/>
          </a:xfrm>
          <a:prstGeom prst="bentConnector3">
            <a:avLst>
              <a:gd name="adj1" fmla="val 4529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10800000">
            <a:off x="5315702" y="1636815"/>
            <a:ext cx="886968" cy="2414016"/>
          </a:xfrm>
          <a:prstGeom prst="bentConnector3">
            <a:avLst>
              <a:gd name="adj1" fmla="val 64773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994505" y="1473500"/>
            <a:ext cx="64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010448" y="2809299"/>
            <a:ext cx="64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994505" y="4050831"/>
            <a:ext cx="64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962400" y="838200"/>
            <a:ext cx="1276350" cy="3806551"/>
            <a:chOff x="3962400" y="838200"/>
            <a:chExt cx="1276350" cy="3806551"/>
          </a:xfrm>
        </p:grpSpPr>
        <p:sp>
          <p:nvSpPr>
            <p:cNvPr id="65" name="Rectangle 64"/>
            <p:cNvSpPr/>
            <p:nvPr/>
          </p:nvSpPr>
          <p:spPr>
            <a:xfrm>
              <a:off x="3962400" y="838200"/>
              <a:ext cx="1276350" cy="380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83" y="949789"/>
              <a:ext cx="908784" cy="90878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600575" y="1803367"/>
              <a:ext cx="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280257" y="2288182"/>
              <a:ext cx="653644" cy="21652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65651" y="2933213"/>
              <a:ext cx="305247" cy="341158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4456669" y="3978598"/>
              <a:ext cx="335333" cy="336138"/>
              <a:chOff x="7214870" y="1431882"/>
              <a:chExt cx="768772" cy="770623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4870" y="1431882"/>
                <a:ext cx="689506" cy="77062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7605013" y="1661656"/>
                <a:ext cx="378629" cy="3385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b="1" cap="none" spc="0" dirty="0" smtClean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Tt</a:t>
                </a:r>
                <a:endParaRPr lang="en-US" sz="1600" b="1" cap="none" spc="0" dirty="0">
                  <a:ln w="9525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23470" y="2409862"/>
              <a:ext cx="389607" cy="287079"/>
            </a:xfrm>
            <a:prstGeom prst="rect">
              <a:avLst/>
            </a:prstGeom>
          </p:spPr>
        </p:pic>
        <p:pic>
          <p:nvPicPr>
            <p:cNvPr id="46" name="Picture 45" descr="LFAuditTrail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500" y="3431043"/>
              <a:ext cx="368532" cy="368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29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2400" y="838200"/>
            <a:ext cx="1276350" cy="3806551"/>
            <a:chOff x="3962400" y="838200"/>
            <a:chExt cx="1276350" cy="3806551"/>
          </a:xfrm>
        </p:grpSpPr>
        <p:sp>
          <p:nvSpPr>
            <p:cNvPr id="65" name="Rectangle 64"/>
            <p:cNvSpPr/>
            <p:nvPr/>
          </p:nvSpPr>
          <p:spPr>
            <a:xfrm>
              <a:off x="3962400" y="838200"/>
              <a:ext cx="1276350" cy="380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83" y="949789"/>
              <a:ext cx="908784" cy="90878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600575" y="1803367"/>
              <a:ext cx="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4280257" y="2288182"/>
              <a:ext cx="653644" cy="2165290"/>
              <a:chOff x="4280257" y="2288182"/>
              <a:chExt cx="653644" cy="216529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280257" y="2288182"/>
                <a:ext cx="653644" cy="2165290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5651" y="2933213"/>
                <a:ext cx="305247" cy="341158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4456669" y="3978598"/>
                <a:ext cx="335333" cy="336138"/>
                <a:chOff x="7214870" y="1431882"/>
                <a:chExt cx="768772" cy="770623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14870" y="1431882"/>
                  <a:ext cx="689506" cy="770623"/>
                </a:xfrm>
                <a:prstGeom prst="rect">
                  <a:avLst/>
                </a:prstGeom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7605013" y="1661656"/>
                  <a:ext cx="378629" cy="3385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 b="1" cap="none" spc="0" dirty="0" smtClean="0">
                      <a:ln w="9525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gradFill rotWithShape="1">
                        <a:gsLst>
                          <a:gs pos="0">
                            <a:srgbClr val="000000">
                              <a:tint val="92000"/>
                              <a:shade val="100000"/>
                              <a:satMod val="150000"/>
                            </a:srgbClr>
                          </a:gs>
                          <a:gs pos="49000">
                            <a:srgbClr val="000000">
                              <a:tint val="89000"/>
                              <a:shade val="90000"/>
                              <a:satMod val="150000"/>
                            </a:srgbClr>
                          </a:gs>
                          <a:gs pos="50000">
                            <a:srgbClr val="000000">
                              <a:tint val="100000"/>
                              <a:shade val="75000"/>
                              <a:satMod val="150000"/>
                            </a:srgbClr>
                          </a:gs>
                          <a:gs pos="95000">
                            <a:srgbClr val="000000">
                              <a:shade val="47000"/>
                              <a:satMod val="150000"/>
                            </a:srgbClr>
                          </a:gs>
                          <a:gs pos="100000">
                            <a:srgbClr val="000000">
                              <a:shade val="39000"/>
                              <a:satMod val="15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algn="tl" rotWithShape="0">
                          <a:srgbClr val="000000"/>
                        </a:outerShdw>
                      </a:effectLst>
                    </a:rPr>
                    <a:t>Tt</a:t>
                  </a:r>
                  <a:endParaRPr lang="en-US" sz="1600" b="1" cap="none" spc="0" dirty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endParaRPr>
                </a:p>
              </p:txBody>
            </p:sp>
          </p:grp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3470" y="2409862"/>
                <a:ext cx="389607" cy="287079"/>
              </a:xfrm>
              <a:prstGeom prst="rect">
                <a:avLst/>
              </a:prstGeom>
            </p:spPr>
          </p:pic>
          <p:pic>
            <p:nvPicPr>
              <p:cNvPr id="46" name="Picture 45" descr="LFAuditTrai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2500" y="3431043"/>
                <a:ext cx="368532" cy="368532"/>
              </a:xfrm>
              <a:prstGeom prst="rect">
                <a:avLst/>
              </a:prstGeom>
            </p:spPr>
          </p:pic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73" y="949789"/>
            <a:ext cx="1047422" cy="104742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30" y="2225460"/>
            <a:ext cx="1047422" cy="104742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89" y="3501308"/>
            <a:ext cx="1047422" cy="104742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Applications</a:t>
            </a:r>
            <a:endParaRPr lang="en-US" dirty="0"/>
          </a:p>
        </p:txBody>
      </p:sp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40672"/>
            <a:ext cx="812800" cy="812800"/>
          </a:xfrm>
          <a:prstGeom prst="rect">
            <a:avLst/>
          </a:prstGeom>
        </p:spPr>
      </p:pic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1002771"/>
            <a:ext cx="897930" cy="897930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404873"/>
            <a:ext cx="812800" cy="812800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940351" y="3075585"/>
            <a:ext cx="1276350" cy="1569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wf_serve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31" y="3224768"/>
            <a:ext cx="558390" cy="5583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69" y="3859949"/>
            <a:ext cx="746764" cy="7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40672"/>
            <a:ext cx="812800" cy="812800"/>
          </a:xfrm>
          <a:prstGeom prst="rect">
            <a:avLst/>
          </a:prstGeom>
        </p:spPr>
      </p:pic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404873"/>
            <a:ext cx="812800" cy="812800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940351" y="3075585"/>
            <a:ext cx="1276350" cy="1569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wf_ser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31" y="3224768"/>
            <a:ext cx="558390" cy="5583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69" y="3859949"/>
            <a:ext cx="746764" cy="746764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1002771"/>
            <a:ext cx="897930" cy="8979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962400" y="838200"/>
            <a:ext cx="1276350" cy="3806551"/>
            <a:chOff x="3962400" y="838200"/>
            <a:chExt cx="1276350" cy="3806551"/>
          </a:xfrm>
        </p:grpSpPr>
        <p:sp>
          <p:nvSpPr>
            <p:cNvPr id="65" name="Rectangle 64"/>
            <p:cNvSpPr/>
            <p:nvPr/>
          </p:nvSpPr>
          <p:spPr>
            <a:xfrm>
              <a:off x="3962400" y="838200"/>
              <a:ext cx="1276350" cy="380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83" y="949789"/>
              <a:ext cx="908784" cy="90878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600575" y="1803367"/>
              <a:ext cx="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4280257" y="2288182"/>
              <a:ext cx="653644" cy="2165290"/>
              <a:chOff x="4280257" y="2288182"/>
              <a:chExt cx="653644" cy="216529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280257" y="2288182"/>
                <a:ext cx="653644" cy="2165290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5651" y="2933213"/>
                <a:ext cx="305247" cy="341158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4456669" y="3978598"/>
                <a:ext cx="335333" cy="336138"/>
                <a:chOff x="7214870" y="1431882"/>
                <a:chExt cx="768772" cy="770623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14870" y="1431882"/>
                  <a:ext cx="689506" cy="770623"/>
                </a:xfrm>
                <a:prstGeom prst="rect">
                  <a:avLst/>
                </a:prstGeom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7605013" y="1661656"/>
                  <a:ext cx="378629" cy="33855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1600" b="1" cap="none" spc="0" dirty="0" smtClean="0">
                      <a:ln w="9525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gradFill rotWithShape="1">
                        <a:gsLst>
                          <a:gs pos="0">
                            <a:srgbClr val="000000">
                              <a:tint val="92000"/>
                              <a:shade val="100000"/>
                              <a:satMod val="150000"/>
                            </a:srgbClr>
                          </a:gs>
                          <a:gs pos="49000">
                            <a:srgbClr val="000000">
                              <a:tint val="89000"/>
                              <a:shade val="90000"/>
                              <a:satMod val="150000"/>
                            </a:srgbClr>
                          </a:gs>
                          <a:gs pos="50000">
                            <a:srgbClr val="000000">
                              <a:tint val="100000"/>
                              <a:shade val="75000"/>
                              <a:satMod val="150000"/>
                            </a:srgbClr>
                          </a:gs>
                          <a:gs pos="95000">
                            <a:srgbClr val="000000">
                              <a:shade val="47000"/>
                              <a:satMod val="150000"/>
                            </a:srgbClr>
                          </a:gs>
                          <a:gs pos="100000">
                            <a:srgbClr val="000000">
                              <a:shade val="39000"/>
                              <a:satMod val="15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algn="tl" rotWithShape="0">
                          <a:srgbClr val="000000"/>
                        </a:outerShdw>
                      </a:effectLst>
                    </a:rPr>
                    <a:t>Tt</a:t>
                  </a:r>
                  <a:endParaRPr lang="en-US" sz="1600" b="1" cap="none" spc="0" dirty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endParaRPr>
                </a:p>
              </p:txBody>
            </p:sp>
          </p:grp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23470" y="2409862"/>
                <a:ext cx="389607" cy="287079"/>
              </a:xfrm>
              <a:prstGeom prst="rect">
                <a:avLst/>
              </a:prstGeom>
            </p:spPr>
          </p:pic>
          <p:pic>
            <p:nvPicPr>
              <p:cNvPr id="46" name="Picture 45" descr="LFAuditTrail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2500" y="3431043"/>
                <a:ext cx="368532" cy="368532"/>
              </a:xfrm>
              <a:prstGeom prst="rect">
                <a:avLst/>
              </a:prstGeom>
            </p:spPr>
          </p:pic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73" y="949789"/>
            <a:ext cx="1047422" cy="104742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30" y="2225460"/>
            <a:ext cx="1047422" cy="104742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89" y="3501308"/>
            <a:ext cx="1047422" cy="104742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Client Applications</a:t>
            </a:r>
            <a:endParaRPr lang="en-US" dirty="0"/>
          </a:p>
        </p:txBody>
      </p:sp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216701" y="1156412"/>
            <a:ext cx="32002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Quick Fields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16701" y="2087916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Client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7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40672"/>
            <a:ext cx="812800" cy="812800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1002771"/>
            <a:ext cx="897930" cy="897930"/>
          </a:xfrm>
          <a:prstGeom prst="rect">
            <a:avLst/>
          </a:prstGeom>
        </p:spPr>
      </p:pic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404873"/>
            <a:ext cx="812800" cy="812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76730" y="949789"/>
            <a:ext cx="1050981" cy="3598941"/>
            <a:chOff x="6076730" y="949789"/>
            <a:chExt cx="1050981" cy="35989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73" y="949789"/>
              <a:ext cx="1047422" cy="104742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30" y="2225460"/>
              <a:ext cx="1047422" cy="10474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89" y="3501308"/>
              <a:ext cx="1047422" cy="10474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40351" y="3075585"/>
            <a:ext cx="1276350" cy="1569166"/>
            <a:chOff x="940351" y="3075585"/>
            <a:chExt cx="1276350" cy="1569166"/>
          </a:xfrm>
        </p:grpSpPr>
        <p:sp>
          <p:nvSpPr>
            <p:cNvPr id="96" name="Rectangle 95"/>
            <p:cNvSpPr/>
            <p:nvPr/>
          </p:nvSpPr>
          <p:spPr>
            <a:xfrm>
              <a:off x="940351" y="3075585"/>
              <a:ext cx="1276350" cy="1569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wf_serv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31" y="3224768"/>
              <a:ext cx="558390" cy="5583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9" y="3859949"/>
              <a:ext cx="746764" cy="746764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Client Applications</a:t>
            </a:r>
            <a:endParaRPr lang="en-US" dirty="0"/>
          </a:p>
        </p:txBody>
      </p:sp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10800000" flipV="1">
            <a:off x="2235185" y="1425162"/>
            <a:ext cx="1677056" cy="914400"/>
          </a:xfrm>
          <a:prstGeom prst="bentConnector3">
            <a:avLst>
              <a:gd name="adj1" fmla="val 2948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2230786" y="1191379"/>
            <a:ext cx="1677056" cy="274320"/>
          </a:xfrm>
          <a:prstGeom prst="bentConnector3">
            <a:avLst>
              <a:gd name="adj1" fmla="val 37043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962400" y="838200"/>
            <a:ext cx="1276350" cy="3806551"/>
            <a:chOff x="3962400" y="838200"/>
            <a:chExt cx="1276350" cy="3806551"/>
          </a:xfrm>
        </p:grpSpPr>
        <p:sp>
          <p:nvSpPr>
            <p:cNvPr id="65" name="Rectangle 64"/>
            <p:cNvSpPr/>
            <p:nvPr/>
          </p:nvSpPr>
          <p:spPr>
            <a:xfrm>
              <a:off x="3962400" y="838200"/>
              <a:ext cx="1276350" cy="380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83" y="949789"/>
              <a:ext cx="908784" cy="90878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600575" y="1803367"/>
              <a:ext cx="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280257" y="2288182"/>
              <a:ext cx="653644" cy="21652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65651" y="2933213"/>
              <a:ext cx="305247" cy="341158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4456669" y="3978598"/>
              <a:ext cx="335333" cy="336138"/>
              <a:chOff x="7214870" y="1431882"/>
              <a:chExt cx="768772" cy="770623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4870" y="1431882"/>
                <a:ext cx="689506" cy="77062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7605013" y="1661656"/>
                <a:ext cx="378629" cy="3385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b="1" cap="none" spc="0" dirty="0" smtClean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Tt</a:t>
                </a:r>
                <a:endParaRPr lang="en-US" sz="1600" b="1" cap="none" spc="0" dirty="0">
                  <a:ln w="9525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23470" y="2409862"/>
              <a:ext cx="389607" cy="287079"/>
            </a:xfrm>
            <a:prstGeom prst="rect">
              <a:avLst/>
            </a:prstGeom>
          </p:spPr>
        </p:pic>
        <p:pic>
          <p:nvPicPr>
            <p:cNvPr id="46" name="Picture 45" descr="LFAuditTrail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500" y="3431043"/>
              <a:ext cx="368532" cy="368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6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76730" y="949789"/>
            <a:ext cx="1050981" cy="3598941"/>
            <a:chOff x="6076730" y="949789"/>
            <a:chExt cx="1050981" cy="35989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73" y="949789"/>
              <a:ext cx="1047422" cy="104742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30" y="2225460"/>
              <a:ext cx="1047422" cy="10474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89" y="3501308"/>
              <a:ext cx="1047422" cy="10474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40351" y="3075585"/>
            <a:ext cx="1276350" cy="1569166"/>
            <a:chOff x="940351" y="3075585"/>
            <a:chExt cx="1276350" cy="1569166"/>
          </a:xfrm>
        </p:grpSpPr>
        <p:sp>
          <p:nvSpPr>
            <p:cNvPr id="96" name="Rectangle 95"/>
            <p:cNvSpPr/>
            <p:nvPr/>
          </p:nvSpPr>
          <p:spPr>
            <a:xfrm>
              <a:off x="940351" y="3075585"/>
              <a:ext cx="1276350" cy="1569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wf_serv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31" y="3224768"/>
              <a:ext cx="558390" cy="5583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9" y="3859949"/>
              <a:ext cx="746764" cy="74676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962400" y="838200"/>
            <a:ext cx="1276350" cy="3806551"/>
            <a:chOff x="3962400" y="838200"/>
            <a:chExt cx="1276350" cy="3806551"/>
          </a:xfrm>
        </p:grpSpPr>
        <p:sp>
          <p:nvSpPr>
            <p:cNvPr id="65" name="Rectangle 64"/>
            <p:cNvSpPr/>
            <p:nvPr/>
          </p:nvSpPr>
          <p:spPr>
            <a:xfrm>
              <a:off x="3962400" y="838200"/>
              <a:ext cx="1276350" cy="380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83" y="949789"/>
              <a:ext cx="908784" cy="90878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600575" y="1803367"/>
              <a:ext cx="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280257" y="2288182"/>
              <a:ext cx="653644" cy="21652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65651" y="2933213"/>
              <a:ext cx="305247" cy="341158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4456669" y="3978598"/>
              <a:ext cx="335333" cy="336138"/>
              <a:chOff x="7214870" y="1431882"/>
              <a:chExt cx="768772" cy="770623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14870" y="1431882"/>
                <a:ext cx="689506" cy="77062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7605013" y="1661656"/>
                <a:ext cx="378629" cy="3385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b="1" cap="none" spc="0" dirty="0" smtClean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Tt</a:t>
                </a:r>
                <a:endParaRPr lang="en-US" sz="1600" b="1" cap="none" spc="0" dirty="0">
                  <a:ln w="9525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23470" y="2409862"/>
              <a:ext cx="389607" cy="287079"/>
            </a:xfrm>
            <a:prstGeom prst="rect">
              <a:avLst/>
            </a:prstGeom>
          </p:spPr>
        </p:pic>
        <p:pic>
          <p:nvPicPr>
            <p:cNvPr id="46" name="Picture 45" descr="LFAuditTrail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500" y="3431043"/>
              <a:ext cx="368532" cy="368532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 Applications</a:t>
            </a:r>
            <a:endParaRPr lang="en-US" dirty="0"/>
          </a:p>
        </p:txBody>
      </p:sp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40672"/>
            <a:ext cx="812800" cy="812800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1002771"/>
            <a:ext cx="897930" cy="897930"/>
          </a:xfrm>
          <a:prstGeom prst="rect">
            <a:avLst/>
          </a:prstGeom>
        </p:spPr>
      </p:pic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404873"/>
            <a:ext cx="812800" cy="8128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050266" y="1200488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Web Link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49061" y="2501938"/>
            <a:ext cx="311009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Web Access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82460" y="3737543"/>
            <a:ext cx="40767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Laserfiche Forms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7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351" y="3075585"/>
            <a:ext cx="1276350" cy="1569166"/>
            <a:chOff x="940351" y="3075585"/>
            <a:chExt cx="1276350" cy="1569166"/>
          </a:xfrm>
        </p:grpSpPr>
        <p:sp>
          <p:nvSpPr>
            <p:cNvPr id="96" name="Rectangle 95"/>
            <p:cNvSpPr/>
            <p:nvPr/>
          </p:nvSpPr>
          <p:spPr>
            <a:xfrm>
              <a:off x="940351" y="3075585"/>
              <a:ext cx="1276350" cy="1569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wf_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31" y="3224768"/>
              <a:ext cx="558390" cy="5583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9" y="3859949"/>
              <a:ext cx="746764" cy="74676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962400" y="838200"/>
            <a:ext cx="1276350" cy="3806551"/>
            <a:chOff x="3962400" y="838200"/>
            <a:chExt cx="1276350" cy="3806551"/>
          </a:xfrm>
        </p:grpSpPr>
        <p:sp>
          <p:nvSpPr>
            <p:cNvPr id="65" name="Rectangle 64"/>
            <p:cNvSpPr/>
            <p:nvPr/>
          </p:nvSpPr>
          <p:spPr>
            <a:xfrm>
              <a:off x="3962400" y="838200"/>
              <a:ext cx="1276350" cy="380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83" y="949789"/>
              <a:ext cx="908784" cy="90878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600575" y="1803367"/>
              <a:ext cx="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280257" y="2288182"/>
              <a:ext cx="653644" cy="21652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65651" y="2933213"/>
              <a:ext cx="305247" cy="341158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4456669" y="3978598"/>
              <a:ext cx="335333" cy="336138"/>
              <a:chOff x="7214870" y="1431882"/>
              <a:chExt cx="768772" cy="770623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4870" y="1431882"/>
                <a:ext cx="689506" cy="77062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7605013" y="1661656"/>
                <a:ext cx="378629" cy="3385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b="1" cap="none" spc="0" dirty="0" smtClean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Tt</a:t>
                </a:r>
                <a:endParaRPr lang="en-US" sz="1600" b="1" cap="none" spc="0" dirty="0">
                  <a:ln w="9525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23470" y="2409862"/>
              <a:ext cx="389607" cy="287079"/>
            </a:xfrm>
            <a:prstGeom prst="rect">
              <a:avLst/>
            </a:prstGeom>
          </p:spPr>
        </p:pic>
        <p:pic>
          <p:nvPicPr>
            <p:cNvPr id="46" name="Picture 45" descr="LFAuditTrail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500" y="3431043"/>
              <a:ext cx="368532" cy="368532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 Applications</a:t>
            </a:r>
            <a:endParaRPr lang="en-US" dirty="0"/>
          </a:p>
        </p:txBody>
      </p:sp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40672"/>
            <a:ext cx="812800" cy="812800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1002771"/>
            <a:ext cx="897930" cy="897930"/>
          </a:xfrm>
          <a:prstGeom prst="rect">
            <a:avLst/>
          </a:prstGeom>
        </p:spPr>
      </p:pic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404873"/>
            <a:ext cx="812800" cy="812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76730" y="949789"/>
            <a:ext cx="1050981" cy="3598941"/>
            <a:chOff x="6076730" y="949789"/>
            <a:chExt cx="1050981" cy="35989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73" y="949789"/>
              <a:ext cx="1047422" cy="104742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30" y="2225460"/>
              <a:ext cx="1047422" cy="10474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89" y="3501308"/>
              <a:ext cx="1047422" cy="1047422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2380674" y="2439724"/>
            <a:ext cx="27978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Web Servers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Left Brace 39"/>
          <p:cNvSpPr/>
          <p:nvPr/>
        </p:nvSpPr>
        <p:spPr>
          <a:xfrm>
            <a:off x="5293820" y="1012125"/>
            <a:ext cx="629169" cy="3520341"/>
          </a:xfrm>
          <a:prstGeom prst="leftBrace">
            <a:avLst>
              <a:gd name="adj1" fmla="val 9898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351" y="3075585"/>
            <a:ext cx="1276350" cy="1569166"/>
            <a:chOff x="940351" y="3075585"/>
            <a:chExt cx="1276350" cy="1569166"/>
          </a:xfrm>
        </p:grpSpPr>
        <p:sp>
          <p:nvSpPr>
            <p:cNvPr id="96" name="Rectangle 95"/>
            <p:cNvSpPr/>
            <p:nvPr/>
          </p:nvSpPr>
          <p:spPr>
            <a:xfrm>
              <a:off x="940351" y="3075585"/>
              <a:ext cx="1276350" cy="1569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wf_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31" y="3224768"/>
              <a:ext cx="558390" cy="5583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9" y="3859949"/>
              <a:ext cx="746764" cy="746764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 Applications</a:t>
            </a:r>
            <a:endParaRPr lang="en-US" dirty="0"/>
          </a:p>
        </p:txBody>
      </p:sp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40672"/>
            <a:ext cx="812800" cy="812800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1002771"/>
            <a:ext cx="897930" cy="897930"/>
          </a:xfrm>
          <a:prstGeom prst="rect">
            <a:avLst/>
          </a:prstGeom>
        </p:spPr>
      </p:pic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404873"/>
            <a:ext cx="812800" cy="812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76730" y="949789"/>
            <a:ext cx="1050981" cy="3598941"/>
            <a:chOff x="6076730" y="949789"/>
            <a:chExt cx="1050981" cy="35989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73" y="949789"/>
              <a:ext cx="1047422" cy="104742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30" y="2225460"/>
              <a:ext cx="1047422" cy="10474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89" y="3501308"/>
              <a:ext cx="1047422" cy="1047422"/>
            </a:xfrm>
            <a:prstGeom prst="rect">
              <a:avLst/>
            </a:prstGeom>
          </p:spPr>
        </p:pic>
      </p:grpSp>
      <p:cxnSp>
        <p:nvCxnSpPr>
          <p:cNvPr id="33" name="Elbow Connector 32"/>
          <p:cNvCxnSpPr/>
          <p:nvPr/>
        </p:nvCxnSpPr>
        <p:spPr>
          <a:xfrm rot="10800000">
            <a:off x="5315702" y="1191382"/>
            <a:ext cx="882060" cy="282118"/>
          </a:xfrm>
          <a:prstGeom prst="bentConnector3">
            <a:avLst>
              <a:gd name="adj1" fmla="val 27419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rot="10800000">
            <a:off x="5315702" y="1419411"/>
            <a:ext cx="886968" cy="1389888"/>
          </a:xfrm>
          <a:prstGeom prst="bentConnector3">
            <a:avLst>
              <a:gd name="adj1" fmla="val 4529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10800000">
            <a:off x="5315702" y="1636815"/>
            <a:ext cx="886968" cy="2414016"/>
          </a:xfrm>
          <a:prstGeom prst="bentConnector3">
            <a:avLst>
              <a:gd name="adj1" fmla="val 64773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994505" y="1473500"/>
            <a:ext cx="64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010448" y="2809299"/>
            <a:ext cx="64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994505" y="4050831"/>
            <a:ext cx="64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962400" y="838200"/>
            <a:ext cx="1276350" cy="3806551"/>
            <a:chOff x="3962400" y="838200"/>
            <a:chExt cx="1276350" cy="3806551"/>
          </a:xfrm>
        </p:grpSpPr>
        <p:sp>
          <p:nvSpPr>
            <p:cNvPr id="65" name="Rectangle 64"/>
            <p:cNvSpPr/>
            <p:nvPr/>
          </p:nvSpPr>
          <p:spPr>
            <a:xfrm>
              <a:off x="3962400" y="838200"/>
              <a:ext cx="1276350" cy="380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83" y="949789"/>
              <a:ext cx="908784" cy="90878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600575" y="1803367"/>
              <a:ext cx="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280257" y="2288182"/>
              <a:ext cx="653644" cy="21652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65651" y="2933213"/>
              <a:ext cx="305247" cy="341158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4456669" y="3978598"/>
              <a:ext cx="335333" cy="336138"/>
              <a:chOff x="7214870" y="1431882"/>
              <a:chExt cx="768772" cy="770623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4870" y="1431882"/>
                <a:ext cx="689506" cy="77062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7605013" y="1661656"/>
                <a:ext cx="378629" cy="3385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b="1" cap="none" spc="0" dirty="0" smtClean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Tt</a:t>
                </a:r>
                <a:endParaRPr lang="en-US" sz="1600" b="1" cap="none" spc="0" dirty="0">
                  <a:ln w="9525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23470" y="2409862"/>
              <a:ext cx="389607" cy="287079"/>
            </a:xfrm>
            <a:prstGeom prst="rect">
              <a:avLst/>
            </a:prstGeom>
          </p:spPr>
        </p:pic>
        <p:pic>
          <p:nvPicPr>
            <p:cNvPr id="46" name="Picture 45" descr="LFAuditTrail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500" y="3431043"/>
              <a:ext cx="368532" cy="368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46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40672"/>
            <a:ext cx="812800" cy="812800"/>
          </a:xfrm>
          <a:prstGeom prst="rect">
            <a:avLst/>
          </a:prstGeom>
        </p:spPr>
      </p:pic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1002771"/>
            <a:ext cx="897930" cy="897930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404873"/>
            <a:ext cx="812800" cy="812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76730" y="949789"/>
            <a:ext cx="1050981" cy="3598941"/>
            <a:chOff x="6076730" y="949789"/>
            <a:chExt cx="1050981" cy="35989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73" y="949789"/>
              <a:ext cx="1047422" cy="104742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30" y="2225460"/>
              <a:ext cx="1047422" cy="10474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89" y="3501308"/>
              <a:ext cx="1047422" cy="104742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962400" y="838200"/>
            <a:ext cx="1276350" cy="3806551"/>
            <a:chOff x="3962400" y="838200"/>
            <a:chExt cx="1276350" cy="3806551"/>
          </a:xfrm>
        </p:grpSpPr>
        <p:sp>
          <p:nvSpPr>
            <p:cNvPr id="65" name="Rectangle 64"/>
            <p:cNvSpPr/>
            <p:nvPr/>
          </p:nvSpPr>
          <p:spPr>
            <a:xfrm>
              <a:off x="3962400" y="838200"/>
              <a:ext cx="1276350" cy="380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83" y="949789"/>
              <a:ext cx="908784" cy="90878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600575" y="1803367"/>
              <a:ext cx="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280257" y="2288182"/>
              <a:ext cx="653644" cy="21652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65651" y="2933213"/>
              <a:ext cx="305247" cy="341158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4456669" y="3978598"/>
              <a:ext cx="335333" cy="336138"/>
              <a:chOff x="7214870" y="1431882"/>
              <a:chExt cx="768772" cy="770623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14870" y="1431882"/>
                <a:ext cx="689506" cy="77062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7605013" y="1661656"/>
                <a:ext cx="378629" cy="3385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b="1" cap="none" spc="0" dirty="0" smtClean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Tt</a:t>
                </a:r>
                <a:endParaRPr lang="en-US" sz="1600" b="1" cap="none" spc="0" dirty="0">
                  <a:ln w="9525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23470" y="2409862"/>
              <a:ext cx="389607" cy="287079"/>
            </a:xfrm>
            <a:prstGeom prst="rect">
              <a:avLst/>
            </a:prstGeom>
          </p:spPr>
        </p:pic>
        <p:pic>
          <p:nvPicPr>
            <p:cNvPr id="46" name="Picture 45" descr="LFAuditTrail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500" y="3431043"/>
              <a:ext cx="368532" cy="368532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40351" y="3075585"/>
            <a:ext cx="1276350" cy="1569166"/>
            <a:chOff x="940351" y="3075585"/>
            <a:chExt cx="1276350" cy="1569166"/>
          </a:xfrm>
        </p:grpSpPr>
        <p:sp>
          <p:nvSpPr>
            <p:cNvPr id="96" name="Rectangle 95"/>
            <p:cNvSpPr/>
            <p:nvPr/>
          </p:nvSpPr>
          <p:spPr>
            <a:xfrm>
              <a:off x="940351" y="3075585"/>
              <a:ext cx="1276350" cy="1569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wf_server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31" y="3224768"/>
              <a:ext cx="558390" cy="5583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9" y="3859949"/>
              <a:ext cx="746764" cy="746764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2251732" y="3618981"/>
            <a:ext cx="2502973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Workflow Subscriber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2898" y="1966854"/>
            <a:ext cx="250889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Workflow Server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2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404873"/>
            <a:ext cx="812800" cy="812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76730" y="949789"/>
            <a:ext cx="1050981" cy="3598941"/>
            <a:chOff x="6076730" y="949789"/>
            <a:chExt cx="1050981" cy="35989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73" y="949789"/>
              <a:ext cx="1047422" cy="104742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30" y="2225460"/>
              <a:ext cx="1047422" cy="10474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89" y="3501308"/>
              <a:ext cx="1047422" cy="1047422"/>
            </a:xfrm>
            <a:prstGeom prst="rect">
              <a:avLst/>
            </a:prstGeom>
          </p:spPr>
        </p:pic>
      </p:grpSp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40672"/>
            <a:ext cx="812800" cy="812800"/>
          </a:xfrm>
          <a:prstGeom prst="rect">
            <a:avLst/>
          </a:prstGeom>
        </p:spPr>
      </p:pic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1002771"/>
            <a:ext cx="897930" cy="897930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40351" y="3075585"/>
            <a:ext cx="1276350" cy="1569166"/>
            <a:chOff x="940351" y="3075585"/>
            <a:chExt cx="1276350" cy="1569166"/>
          </a:xfrm>
        </p:grpSpPr>
        <p:sp>
          <p:nvSpPr>
            <p:cNvPr id="96" name="Rectangle 95"/>
            <p:cNvSpPr/>
            <p:nvPr/>
          </p:nvSpPr>
          <p:spPr>
            <a:xfrm>
              <a:off x="940351" y="3075585"/>
              <a:ext cx="1276350" cy="1569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wf_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31" y="3224768"/>
              <a:ext cx="558390" cy="5583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9" y="3859949"/>
              <a:ext cx="746764" cy="746764"/>
            </a:xfrm>
            <a:prstGeom prst="rect">
              <a:avLst/>
            </a:prstGeom>
          </p:spPr>
        </p:pic>
      </p:grpSp>
      <p:cxnSp>
        <p:nvCxnSpPr>
          <p:cNvPr id="49" name="Elbow Connector 48"/>
          <p:cNvCxnSpPr/>
          <p:nvPr/>
        </p:nvCxnSpPr>
        <p:spPr>
          <a:xfrm rot="10800000" flipV="1">
            <a:off x="2244907" y="1636815"/>
            <a:ext cx="1673352" cy="2240280"/>
          </a:xfrm>
          <a:prstGeom prst="bentConnector3">
            <a:avLst>
              <a:gd name="adj1" fmla="val 20275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962400" y="838200"/>
            <a:ext cx="1276350" cy="3806551"/>
            <a:chOff x="3962400" y="838200"/>
            <a:chExt cx="1276350" cy="3806551"/>
          </a:xfrm>
        </p:grpSpPr>
        <p:sp>
          <p:nvSpPr>
            <p:cNvPr id="65" name="Rectangle 64"/>
            <p:cNvSpPr/>
            <p:nvPr/>
          </p:nvSpPr>
          <p:spPr>
            <a:xfrm>
              <a:off x="3962400" y="838200"/>
              <a:ext cx="1276350" cy="380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83" y="949789"/>
              <a:ext cx="908784" cy="90878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600575" y="1803367"/>
              <a:ext cx="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280257" y="2288182"/>
              <a:ext cx="653644" cy="21652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65651" y="2933213"/>
              <a:ext cx="305247" cy="341158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4456669" y="3978598"/>
              <a:ext cx="335333" cy="336138"/>
              <a:chOff x="7214870" y="1431882"/>
              <a:chExt cx="768772" cy="770623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4870" y="1431882"/>
                <a:ext cx="689506" cy="77062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7605013" y="1661656"/>
                <a:ext cx="378629" cy="3385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b="1" cap="none" spc="0" dirty="0" smtClean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Tt</a:t>
                </a:r>
                <a:endParaRPr lang="en-US" sz="1600" b="1" cap="none" spc="0" dirty="0">
                  <a:ln w="9525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23470" y="2409862"/>
              <a:ext cx="389607" cy="287079"/>
            </a:xfrm>
            <a:prstGeom prst="rect">
              <a:avLst/>
            </a:prstGeom>
          </p:spPr>
        </p:pic>
        <p:pic>
          <p:nvPicPr>
            <p:cNvPr id="46" name="Picture 45" descr="LFAuditTrail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500" y="3431043"/>
              <a:ext cx="368532" cy="368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66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Avante</a:t>
            </a:r>
            <a:endParaRPr lang="en-US" dirty="0"/>
          </a:p>
        </p:txBody>
      </p:sp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40672"/>
            <a:ext cx="812800" cy="812800"/>
          </a:xfrm>
          <a:prstGeom prst="rect">
            <a:avLst/>
          </a:prstGeom>
        </p:spPr>
      </p:pic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1002771"/>
            <a:ext cx="897930" cy="897930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404873"/>
            <a:ext cx="812800" cy="812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76730" y="949789"/>
            <a:ext cx="1050981" cy="3598941"/>
            <a:chOff x="6076730" y="949789"/>
            <a:chExt cx="1050981" cy="35989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73" y="949789"/>
              <a:ext cx="1047422" cy="104742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30" y="2225460"/>
              <a:ext cx="1047422" cy="10474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89" y="3501308"/>
              <a:ext cx="1047422" cy="10474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40351" y="3075585"/>
            <a:ext cx="1276350" cy="1569166"/>
            <a:chOff x="940351" y="3075585"/>
            <a:chExt cx="1276350" cy="1569166"/>
          </a:xfrm>
        </p:grpSpPr>
        <p:sp>
          <p:nvSpPr>
            <p:cNvPr id="96" name="Rectangle 95"/>
            <p:cNvSpPr/>
            <p:nvPr/>
          </p:nvSpPr>
          <p:spPr>
            <a:xfrm>
              <a:off x="940351" y="3075585"/>
              <a:ext cx="1276350" cy="1569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wf_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31" y="3224768"/>
              <a:ext cx="558390" cy="5583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9" y="3859949"/>
              <a:ext cx="746764" cy="746764"/>
            </a:xfrm>
            <a:prstGeom prst="rect">
              <a:avLst/>
            </a:prstGeom>
          </p:spPr>
        </p:pic>
      </p:grpSp>
      <p:cxnSp>
        <p:nvCxnSpPr>
          <p:cNvPr id="14" name="Elbow Connector 13"/>
          <p:cNvCxnSpPr/>
          <p:nvPr/>
        </p:nvCxnSpPr>
        <p:spPr>
          <a:xfrm rot="10800000" flipV="1">
            <a:off x="2235185" y="1425162"/>
            <a:ext cx="1677056" cy="914400"/>
          </a:xfrm>
          <a:prstGeom prst="bentConnector3">
            <a:avLst>
              <a:gd name="adj1" fmla="val 2948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 flipV="1">
            <a:off x="2244907" y="1636815"/>
            <a:ext cx="1673352" cy="2240280"/>
          </a:xfrm>
          <a:prstGeom prst="bentConnector3">
            <a:avLst>
              <a:gd name="adj1" fmla="val 20275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2230786" y="1191379"/>
            <a:ext cx="1677056" cy="274320"/>
          </a:xfrm>
          <a:prstGeom prst="bentConnector3">
            <a:avLst>
              <a:gd name="adj1" fmla="val 37043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0800000">
            <a:off x="5315702" y="1191382"/>
            <a:ext cx="882060" cy="282118"/>
          </a:xfrm>
          <a:prstGeom prst="bentConnector3">
            <a:avLst>
              <a:gd name="adj1" fmla="val 27419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rot="10800000">
            <a:off x="5315702" y="1419411"/>
            <a:ext cx="886968" cy="1389888"/>
          </a:xfrm>
          <a:prstGeom prst="bentConnector3">
            <a:avLst>
              <a:gd name="adj1" fmla="val 4529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10800000">
            <a:off x="5315702" y="1636815"/>
            <a:ext cx="886968" cy="2414016"/>
          </a:xfrm>
          <a:prstGeom prst="bentConnector3">
            <a:avLst>
              <a:gd name="adj1" fmla="val 64773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994505" y="1473500"/>
            <a:ext cx="64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010448" y="2809299"/>
            <a:ext cx="64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994505" y="4050831"/>
            <a:ext cx="64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962400" y="838200"/>
            <a:ext cx="1276350" cy="3806551"/>
            <a:chOff x="3962400" y="838200"/>
            <a:chExt cx="1276350" cy="3806551"/>
          </a:xfrm>
        </p:grpSpPr>
        <p:sp>
          <p:nvSpPr>
            <p:cNvPr id="65" name="Rectangle 64"/>
            <p:cNvSpPr/>
            <p:nvPr/>
          </p:nvSpPr>
          <p:spPr>
            <a:xfrm>
              <a:off x="3962400" y="838200"/>
              <a:ext cx="1276350" cy="380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83" y="949789"/>
              <a:ext cx="908784" cy="90878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600575" y="1803367"/>
              <a:ext cx="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280257" y="2288182"/>
              <a:ext cx="653644" cy="21652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65651" y="2933213"/>
              <a:ext cx="305247" cy="341158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4456669" y="3978598"/>
              <a:ext cx="335333" cy="336138"/>
              <a:chOff x="7214870" y="1431882"/>
              <a:chExt cx="768772" cy="770623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4870" y="1431882"/>
                <a:ext cx="689506" cy="77062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7605013" y="1661656"/>
                <a:ext cx="378629" cy="3385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b="1" cap="none" spc="0" dirty="0" smtClean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Tt</a:t>
                </a:r>
                <a:endParaRPr lang="en-US" sz="1600" b="1" cap="none" spc="0" dirty="0">
                  <a:ln w="9525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23470" y="2409862"/>
              <a:ext cx="389607" cy="287079"/>
            </a:xfrm>
            <a:prstGeom prst="rect">
              <a:avLst/>
            </a:prstGeom>
          </p:spPr>
        </p:pic>
        <p:pic>
          <p:nvPicPr>
            <p:cNvPr id="46" name="Picture 45" descr="LFAuditTrail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500" y="3431043"/>
              <a:ext cx="368532" cy="368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67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of Laserfiche</a:t>
            </a:r>
          </a:p>
          <a:p>
            <a:r>
              <a:rPr lang="en-US" dirty="0" smtClean="0"/>
              <a:t>Big picture</a:t>
            </a:r>
          </a:p>
          <a:p>
            <a:r>
              <a:rPr lang="en-US" dirty="0" smtClean="0"/>
              <a:t>Splitting up the workload</a:t>
            </a:r>
          </a:p>
          <a:p>
            <a:r>
              <a:rPr lang="en-US" dirty="0" smtClean="0"/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9101" y="2961505"/>
            <a:ext cx="2751149" cy="1386649"/>
            <a:chOff x="160853" y="3171503"/>
            <a:chExt cx="2751149" cy="1386649"/>
          </a:xfrm>
        </p:grpSpPr>
        <p:pic>
          <p:nvPicPr>
            <p:cNvPr id="97" name="Picture 96" descr="LFForm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15" y="4192386"/>
              <a:ext cx="296087" cy="296086"/>
            </a:xfrm>
            <a:prstGeom prst="rect">
              <a:avLst/>
            </a:prstGeom>
          </p:spPr>
        </p:pic>
        <p:pic>
          <p:nvPicPr>
            <p:cNvPr id="98" name="Picture 97" descr="QuickField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4" y="3230384"/>
              <a:ext cx="335404" cy="335404"/>
            </a:xfrm>
            <a:prstGeom prst="rect">
              <a:avLst/>
            </a:prstGeom>
          </p:spPr>
        </p:pic>
        <p:pic>
          <p:nvPicPr>
            <p:cNvPr id="99" name="Picture 98" descr="Weblin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904" y="3231453"/>
              <a:ext cx="327098" cy="327098"/>
            </a:xfrm>
            <a:prstGeom prst="rect">
              <a:avLst/>
            </a:prstGeom>
          </p:spPr>
        </p:pic>
        <p:pic>
          <p:nvPicPr>
            <p:cNvPr id="100" name="Picture 99" descr="LF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36" y="3618771"/>
              <a:ext cx="219379" cy="219379"/>
            </a:xfrm>
            <a:prstGeom prst="rect">
              <a:avLst/>
            </a:prstGeom>
          </p:spPr>
        </p:pic>
        <p:pic>
          <p:nvPicPr>
            <p:cNvPr id="101" name="Picture 100" descr="LF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15" y="3742210"/>
              <a:ext cx="296087" cy="296086"/>
            </a:xfrm>
            <a:prstGeom prst="rect">
              <a:avLst/>
            </a:prstGeom>
          </p:spPr>
        </p:pic>
        <p:grpSp>
          <p:nvGrpSpPr>
            <p:cNvPr id="102" name="Group 101"/>
            <p:cNvGrpSpPr/>
            <p:nvPr/>
          </p:nvGrpSpPr>
          <p:grpSpPr>
            <a:xfrm>
              <a:off x="2031931" y="3212153"/>
              <a:ext cx="382851" cy="1311021"/>
              <a:chOff x="6076730" y="949789"/>
              <a:chExt cx="1050981" cy="3598941"/>
            </a:xfrm>
          </p:grpSpPr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3" y="949789"/>
                <a:ext cx="1047422" cy="1047422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730" y="2225460"/>
                <a:ext cx="1047422" cy="1047422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89" y="3501308"/>
                <a:ext cx="1047422" cy="1047422"/>
              </a:xfrm>
              <a:prstGeom prst="rect">
                <a:avLst/>
              </a:prstGeom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160853" y="3986537"/>
              <a:ext cx="464948" cy="571615"/>
              <a:chOff x="940351" y="3075585"/>
              <a:chExt cx="1276350" cy="1569166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940351" y="3075585"/>
                <a:ext cx="1276350" cy="15691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5" name="Picture 124" descr="wf_server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9331" y="3224768"/>
                <a:ext cx="558390" cy="558390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9369" y="3859949"/>
                <a:ext cx="746764" cy="746764"/>
              </a:xfrm>
              <a:prstGeom prst="rect">
                <a:avLst/>
              </a:prstGeom>
            </p:spPr>
          </p:pic>
        </p:grpSp>
        <p:cxnSp>
          <p:nvCxnSpPr>
            <p:cNvPr id="104" name="Elbow Connector 103"/>
            <p:cNvCxnSpPr/>
            <p:nvPr/>
          </p:nvCxnSpPr>
          <p:spPr>
            <a:xfrm rot="10800000" flipV="1">
              <a:off x="632535" y="3385321"/>
              <a:ext cx="610917" cy="333097"/>
            </a:xfrm>
            <a:prstGeom prst="bentConnector3">
              <a:avLst>
                <a:gd name="adj1" fmla="val 29486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 rot="10800000" flipV="1">
              <a:off x="636076" y="3462422"/>
              <a:ext cx="609568" cy="816088"/>
            </a:xfrm>
            <a:prstGeom prst="bentConnector3">
              <a:avLst>
                <a:gd name="adj1" fmla="val 20275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rot="10800000" flipV="1">
              <a:off x="630932" y="3300159"/>
              <a:ext cx="610917" cy="99929"/>
            </a:xfrm>
            <a:prstGeom prst="bentConnector3">
              <a:avLst>
                <a:gd name="adj1" fmla="val 37043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rot="10800000">
              <a:off x="1754704" y="3300160"/>
              <a:ext cx="321317" cy="102770"/>
            </a:xfrm>
            <a:prstGeom prst="bentConnector3">
              <a:avLst>
                <a:gd name="adj1" fmla="val 27419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rot="10800000">
              <a:off x="1754704" y="3383226"/>
              <a:ext cx="323104" cy="506308"/>
            </a:xfrm>
            <a:prstGeom prst="bentConnector3">
              <a:avLst>
                <a:gd name="adj1" fmla="val 45296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/>
            <p:nvPr/>
          </p:nvCxnSpPr>
          <p:spPr>
            <a:xfrm rot="10800000">
              <a:off x="1754704" y="3462422"/>
              <a:ext cx="323104" cy="879377"/>
            </a:xfrm>
            <a:prstGeom prst="bentConnector3">
              <a:avLst>
                <a:gd name="adj1" fmla="val 64773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2366258" y="3402930"/>
              <a:ext cx="2331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72066" y="3889534"/>
              <a:ext cx="2331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2366258" y="4341799"/>
              <a:ext cx="2331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1261724" y="3171503"/>
              <a:ext cx="464948" cy="1386649"/>
              <a:chOff x="3962400" y="838200"/>
              <a:chExt cx="1276350" cy="3806551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3962400" y="838200"/>
                <a:ext cx="1276350" cy="38065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6183" y="949789"/>
                <a:ext cx="908784" cy="908784"/>
              </a:xfrm>
              <a:prstGeom prst="rect">
                <a:avLst/>
              </a:prstGeom>
            </p:spPr>
          </p:pic>
          <p:cxnSp>
            <p:nvCxnSpPr>
              <p:cNvPr id="116" name="Straight Arrow Connector 115"/>
              <p:cNvCxnSpPr/>
              <p:nvPr/>
            </p:nvCxnSpPr>
            <p:spPr>
              <a:xfrm>
                <a:off x="4600575" y="1803367"/>
                <a:ext cx="0" cy="42976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ctangle 116"/>
              <p:cNvSpPr/>
              <p:nvPr/>
            </p:nvSpPr>
            <p:spPr>
              <a:xfrm>
                <a:off x="4280257" y="2288182"/>
                <a:ext cx="653644" cy="2165290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65651" y="2933213"/>
                <a:ext cx="305247" cy="341158"/>
              </a:xfrm>
              <a:prstGeom prst="rect">
                <a:avLst/>
              </a:prstGeom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4339340" y="3978598"/>
                <a:ext cx="740164" cy="649404"/>
                <a:chOff x="6945888" y="1431882"/>
                <a:chExt cx="1696873" cy="1488811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14870" y="1431882"/>
                  <a:ext cx="689506" cy="770623"/>
                </a:xfrm>
                <a:prstGeom prst="rect">
                  <a:avLst/>
                </a:prstGeom>
              </p:spPr>
            </p:pic>
            <p:sp>
              <p:nvSpPr>
                <p:cNvPr id="123" name="Rectangle 122"/>
                <p:cNvSpPr/>
                <p:nvPr/>
              </p:nvSpPr>
              <p:spPr>
                <a:xfrm>
                  <a:off x="6945888" y="1661656"/>
                  <a:ext cx="1696873" cy="12590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700" b="1" cap="none" spc="0" dirty="0" smtClean="0">
                      <a:ln w="9525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gradFill rotWithShape="1">
                        <a:gsLst>
                          <a:gs pos="0">
                            <a:srgbClr val="000000">
                              <a:tint val="92000"/>
                              <a:shade val="100000"/>
                              <a:satMod val="150000"/>
                            </a:srgbClr>
                          </a:gs>
                          <a:gs pos="49000">
                            <a:srgbClr val="000000">
                              <a:tint val="89000"/>
                              <a:shade val="90000"/>
                              <a:satMod val="150000"/>
                            </a:srgbClr>
                          </a:gs>
                          <a:gs pos="50000">
                            <a:srgbClr val="000000">
                              <a:tint val="100000"/>
                              <a:shade val="75000"/>
                              <a:satMod val="150000"/>
                            </a:srgbClr>
                          </a:gs>
                          <a:gs pos="95000">
                            <a:srgbClr val="000000">
                              <a:shade val="47000"/>
                              <a:satMod val="150000"/>
                            </a:srgbClr>
                          </a:gs>
                          <a:gs pos="100000">
                            <a:srgbClr val="000000">
                              <a:shade val="39000"/>
                              <a:satMod val="15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algn="tl" rotWithShape="0">
                          <a:srgbClr val="000000"/>
                        </a:outerShdw>
                      </a:effectLst>
                    </a:rPr>
                    <a:t>Tt</a:t>
                  </a:r>
                  <a:endParaRPr lang="en-US" sz="1600" b="1" cap="none" spc="0" dirty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endParaRPr>
                </a:p>
              </p:txBody>
            </p:sp>
          </p:grpSp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3470" y="2409862"/>
                <a:ext cx="389607" cy="287079"/>
              </a:xfrm>
              <a:prstGeom prst="rect">
                <a:avLst/>
              </a:prstGeom>
            </p:spPr>
          </p:pic>
          <p:pic>
            <p:nvPicPr>
              <p:cNvPr id="121" name="Picture 120" descr="LFAuditTrail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2500" y="3431043"/>
                <a:ext cx="368532" cy="368532"/>
              </a:xfrm>
              <a:prstGeom prst="rect">
                <a:avLst/>
              </a:prstGeom>
            </p:spPr>
          </p:pic>
        </p:grpSp>
      </p:grpSp>
      <p:sp>
        <p:nvSpPr>
          <p:cNvPr id="95" name="Rectangle 94"/>
          <p:cNvSpPr/>
          <p:nvPr/>
        </p:nvSpPr>
        <p:spPr>
          <a:xfrm>
            <a:off x="58289" y="2844155"/>
            <a:ext cx="2953617" cy="1630110"/>
          </a:xfrm>
          <a:prstGeom prst="rect">
            <a:avLst/>
          </a:prstGeom>
          <a:noFill/>
          <a:ln w="31750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91156" y="2839774"/>
            <a:ext cx="2953617" cy="1630110"/>
          </a:xfrm>
          <a:prstGeom prst="rect">
            <a:avLst/>
          </a:prstGeom>
          <a:noFill/>
          <a:ln w="31750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207107" y="2947297"/>
            <a:ext cx="2751149" cy="1386649"/>
            <a:chOff x="3207107" y="3157295"/>
            <a:chExt cx="2751149" cy="1386649"/>
          </a:xfrm>
        </p:grpSpPr>
        <p:pic>
          <p:nvPicPr>
            <p:cNvPr id="134" name="Picture 133" descr="LFForm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169" y="4178178"/>
              <a:ext cx="296087" cy="296086"/>
            </a:xfrm>
            <a:prstGeom prst="rect">
              <a:avLst/>
            </a:prstGeom>
          </p:spPr>
        </p:pic>
        <p:pic>
          <p:nvPicPr>
            <p:cNvPr id="135" name="Picture 134" descr="QuickField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908" y="3216176"/>
              <a:ext cx="335404" cy="335404"/>
            </a:xfrm>
            <a:prstGeom prst="rect">
              <a:avLst/>
            </a:prstGeom>
          </p:spPr>
        </p:pic>
        <p:pic>
          <p:nvPicPr>
            <p:cNvPr id="136" name="Picture 135" descr="Weblin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158" y="3217245"/>
              <a:ext cx="327098" cy="327098"/>
            </a:xfrm>
            <a:prstGeom prst="rect">
              <a:avLst/>
            </a:prstGeom>
          </p:spPr>
        </p:pic>
        <p:pic>
          <p:nvPicPr>
            <p:cNvPr id="137" name="Picture 136" descr="LF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390" y="3604563"/>
              <a:ext cx="219379" cy="219379"/>
            </a:xfrm>
            <a:prstGeom prst="rect">
              <a:avLst/>
            </a:prstGeom>
          </p:spPr>
        </p:pic>
        <p:pic>
          <p:nvPicPr>
            <p:cNvPr id="138" name="Picture 137" descr="LF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169" y="3728002"/>
              <a:ext cx="296087" cy="296086"/>
            </a:xfrm>
            <a:prstGeom prst="rect">
              <a:avLst/>
            </a:prstGeom>
          </p:spPr>
        </p:pic>
        <p:grpSp>
          <p:nvGrpSpPr>
            <p:cNvPr id="139" name="Group 138"/>
            <p:cNvGrpSpPr/>
            <p:nvPr/>
          </p:nvGrpSpPr>
          <p:grpSpPr>
            <a:xfrm>
              <a:off x="5078185" y="3197945"/>
              <a:ext cx="382851" cy="1311021"/>
              <a:chOff x="6076730" y="949789"/>
              <a:chExt cx="1050981" cy="3598941"/>
            </a:xfrm>
          </p:grpSpPr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3" y="949789"/>
                <a:ext cx="1047422" cy="1047422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730" y="2225460"/>
                <a:ext cx="1047422" cy="1047422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89" y="3501308"/>
                <a:ext cx="1047422" cy="1047422"/>
              </a:xfrm>
              <a:prstGeom prst="rect">
                <a:avLst/>
              </a:prstGeom>
            </p:spPr>
          </p:pic>
        </p:grpSp>
        <p:grpSp>
          <p:nvGrpSpPr>
            <p:cNvPr id="140" name="Group 139"/>
            <p:cNvGrpSpPr/>
            <p:nvPr/>
          </p:nvGrpSpPr>
          <p:grpSpPr>
            <a:xfrm>
              <a:off x="3207107" y="3972329"/>
              <a:ext cx="464948" cy="571615"/>
              <a:chOff x="940351" y="3075585"/>
              <a:chExt cx="1276350" cy="1569166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940351" y="3075585"/>
                <a:ext cx="1276350" cy="15691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2" name="Picture 161" descr="wf_server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9331" y="3224768"/>
                <a:ext cx="558390" cy="558390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9369" y="3859949"/>
                <a:ext cx="746764" cy="746764"/>
              </a:xfrm>
              <a:prstGeom prst="rect">
                <a:avLst/>
              </a:prstGeom>
            </p:spPr>
          </p:pic>
        </p:grpSp>
        <p:cxnSp>
          <p:nvCxnSpPr>
            <p:cNvPr id="141" name="Elbow Connector 140"/>
            <p:cNvCxnSpPr/>
            <p:nvPr/>
          </p:nvCxnSpPr>
          <p:spPr>
            <a:xfrm rot="10800000" flipV="1">
              <a:off x="3678789" y="3371113"/>
              <a:ext cx="610917" cy="333097"/>
            </a:xfrm>
            <a:prstGeom prst="bentConnector3">
              <a:avLst>
                <a:gd name="adj1" fmla="val 29486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Elbow Connector 141"/>
            <p:cNvCxnSpPr/>
            <p:nvPr/>
          </p:nvCxnSpPr>
          <p:spPr>
            <a:xfrm rot="10800000" flipV="1">
              <a:off x="3682330" y="3448214"/>
              <a:ext cx="609568" cy="816088"/>
            </a:xfrm>
            <a:prstGeom prst="bentConnector3">
              <a:avLst>
                <a:gd name="adj1" fmla="val 20275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Elbow Connector 142"/>
            <p:cNvCxnSpPr/>
            <p:nvPr/>
          </p:nvCxnSpPr>
          <p:spPr>
            <a:xfrm rot="10800000" flipV="1">
              <a:off x="3677186" y="3285951"/>
              <a:ext cx="610917" cy="99929"/>
            </a:xfrm>
            <a:prstGeom prst="bentConnector3">
              <a:avLst>
                <a:gd name="adj1" fmla="val 37043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Elbow Connector 143"/>
            <p:cNvCxnSpPr/>
            <p:nvPr/>
          </p:nvCxnSpPr>
          <p:spPr>
            <a:xfrm rot="10800000">
              <a:off x="4800958" y="3285952"/>
              <a:ext cx="321317" cy="102770"/>
            </a:xfrm>
            <a:prstGeom prst="bentConnector3">
              <a:avLst>
                <a:gd name="adj1" fmla="val 27419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rot="10800000">
              <a:off x="4800958" y="3369018"/>
              <a:ext cx="323104" cy="506308"/>
            </a:xfrm>
            <a:prstGeom prst="bentConnector3">
              <a:avLst>
                <a:gd name="adj1" fmla="val 45296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Elbow Connector 145"/>
            <p:cNvCxnSpPr/>
            <p:nvPr/>
          </p:nvCxnSpPr>
          <p:spPr>
            <a:xfrm rot="10800000">
              <a:off x="4800958" y="3448214"/>
              <a:ext cx="323104" cy="879377"/>
            </a:xfrm>
            <a:prstGeom prst="bentConnector3">
              <a:avLst>
                <a:gd name="adj1" fmla="val 64773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5412512" y="3388722"/>
              <a:ext cx="2331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5418320" y="3875326"/>
              <a:ext cx="2331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5412512" y="4327591"/>
              <a:ext cx="2331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Group 149"/>
            <p:cNvGrpSpPr/>
            <p:nvPr/>
          </p:nvGrpSpPr>
          <p:grpSpPr>
            <a:xfrm>
              <a:off x="4307978" y="3157295"/>
              <a:ext cx="464948" cy="1386649"/>
              <a:chOff x="3962400" y="838200"/>
              <a:chExt cx="1276350" cy="3806551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3962400" y="838200"/>
                <a:ext cx="1276350" cy="38065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6183" y="949789"/>
                <a:ext cx="908784" cy="908784"/>
              </a:xfrm>
              <a:prstGeom prst="rect">
                <a:avLst/>
              </a:prstGeom>
            </p:spPr>
          </p:pic>
          <p:cxnSp>
            <p:nvCxnSpPr>
              <p:cNvPr id="153" name="Straight Arrow Connector 152"/>
              <p:cNvCxnSpPr/>
              <p:nvPr/>
            </p:nvCxnSpPr>
            <p:spPr>
              <a:xfrm>
                <a:off x="4600575" y="1803367"/>
                <a:ext cx="0" cy="42976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4280257" y="2288182"/>
                <a:ext cx="653644" cy="2165290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65651" y="2933213"/>
                <a:ext cx="305247" cy="341158"/>
              </a:xfrm>
              <a:prstGeom prst="rect">
                <a:avLst/>
              </a:prstGeom>
            </p:spPr>
          </p:pic>
          <p:grpSp>
            <p:nvGrpSpPr>
              <p:cNvPr id="156" name="Group 155"/>
              <p:cNvGrpSpPr/>
              <p:nvPr/>
            </p:nvGrpSpPr>
            <p:grpSpPr>
              <a:xfrm>
                <a:off x="4339340" y="3978598"/>
                <a:ext cx="740164" cy="649404"/>
                <a:chOff x="6945888" y="1431882"/>
                <a:chExt cx="1696873" cy="1488811"/>
              </a:xfrm>
            </p:grpSpPr>
            <p:pic>
              <p:nvPicPr>
                <p:cNvPr id="159" name="Picture 158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14870" y="1431882"/>
                  <a:ext cx="689506" cy="770623"/>
                </a:xfrm>
                <a:prstGeom prst="rect">
                  <a:avLst/>
                </a:prstGeom>
              </p:spPr>
            </p:pic>
            <p:sp>
              <p:nvSpPr>
                <p:cNvPr id="160" name="Rectangle 159"/>
                <p:cNvSpPr/>
                <p:nvPr/>
              </p:nvSpPr>
              <p:spPr>
                <a:xfrm>
                  <a:off x="6945888" y="1661656"/>
                  <a:ext cx="1696873" cy="125903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700" b="1" cap="none" spc="0" dirty="0" smtClean="0">
                      <a:ln w="9525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gradFill rotWithShape="1">
                        <a:gsLst>
                          <a:gs pos="0">
                            <a:srgbClr val="000000">
                              <a:tint val="92000"/>
                              <a:shade val="100000"/>
                              <a:satMod val="150000"/>
                            </a:srgbClr>
                          </a:gs>
                          <a:gs pos="49000">
                            <a:srgbClr val="000000">
                              <a:tint val="89000"/>
                              <a:shade val="90000"/>
                              <a:satMod val="150000"/>
                            </a:srgbClr>
                          </a:gs>
                          <a:gs pos="50000">
                            <a:srgbClr val="000000">
                              <a:tint val="100000"/>
                              <a:shade val="75000"/>
                              <a:satMod val="150000"/>
                            </a:srgbClr>
                          </a:gs>
                          <a:gs pos="95000">
                            <a:srgbClr val="000000">
                              <a:shade val="47000"/>
                              <a:satMod val="150000"/>
                            </a:srgbClr>
                          </a:gs>
                          <a:gs pos="100000">
                            <a:srgbClr val="000000">
                              <a:shade val="39000"/>
                              <a:satMod val="15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algn="tl" rotWithShape="0">
                          <a:srgbClr val="000000"/>
                        </a:outerShdw>
                      </a:effectLst>
                    </a:rPr>
                    <a:t>Tt</a:t>
                  </a:r>
                  <a:endParaRPr lang="en-US" sz="1600" b="1" cap="none" spc="0" dirty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endParaRPr>
                </a:p>
              </p:txBody>
            </p:sp>
          </p:grpSp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3470" y="2409862"/>
                <a:ext cx="389607" cy="287079"/>
              </a:xfrm>
              <a:prstGeom prst="rect">
                <a:avLst/>
              </a:prstGeom>
            </p:spPr>
          </p:pic>
          <p:pic>
            <p:nvPicPr>
              <p:cNvPr id="158" name="Picture 157" descr="LFAuditTrail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2500" y="3431043"/>
                <a:ext cx="368532" cy="368532"/>
              </a:xfrm>
              <a:prstGeom prst="rect">
                <a:avLst/>
              </a:prstGeom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6115380" y="2844155"/>
            <a:ext cx="2953617" cy="1630110"/>
          </a:xfrm>
          <a:prstGeom prst="rect">
            <a:avLst/>
          </a:prstGeom>
          <a:noFill/>
          <a:ln w="31750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/>
          <p:cNvGrpSpPr/>
          <p:nvPr/>
        </p:nvGrpSpPr>
        <p:grpSpPr>
          <a:xfrm>
            <a:off x="6237118" y="2945281"/>
            <a:ext cx="2751149" cy="1386649"/>
            <a:chOff x="160853" y="3171503"/>
            <a:chExt cx="2751149" cy="1386649"/>
          </a:xfrm>
        </p:grpSpPr>
        <p:pic>
          <p:nvPicPr>
            <p:cNvPr id="168" name="Picture 167" descr="LFForm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15" y="4192386"/>
              <a:ext cx="296087" cy="296086"/>
            </a:xfrm>
            <a:prstGeom prst="rect">
              <a:avLst/>
            </a:prstGeom>
          </p:spPr>
        </p:pic>
        <p:pic>
          <p:nvPicPr>
            <p:cNvPr id="169" name="Picture 168" descr="QuickField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54" y="3230384"/>
              <a:ext cx="335404" cy="335404"/>
            </a:xfrm>
            <a:prstGeom prst="rect">
              <a:avLst/>
            </a:prstGeom>
          </p:spPr>
        </p:pic>
        <p:pic>
          <p:nvPicPr>
            <p:cNvPr id="170" name="Picture 169" descr="Weblin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904" y="3231453"/>
              <a:ext cx="327098" cy="327098"/>
            </a:xfrm>
            <a:prstGeom prst="rect">
              <a:avLst/>
            </a:prstGeom>
          </p:spPr>
        </p:pic>
        <p:pic>
          <p:nvPicPr>
            <p:cNvPr id="171" name="Picture 170" descr="LF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36" y="3618771"/>
              <a:ext cx="219379" cy="219379"/>
            </a:xfrm>
            <a:prstGeom prst="rect">
              <a:avLst/>
            </a:prstGeom>
          </p:spPr>
        </p:pic>
        <p:pic>
          <p:nvPicPr>
            <p:cNvPr id="172" name="Picture 171" descr="LF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15" y="3742210"/>
              <a:ext cx="296087" cy="296086"/>
            </a:xfrm>
            <a:prstGeom prst="rect">
              <a:avLst/>
            </a:prstGeom>
          </p:spPr>
        </p:pic>
        <p:grpSp>
          <p:nvGrpSpPr>
            <p:cNvPr id="173" name="Group 172"/>
            <p:cNvGrpSpPr/>
            <p:nvPr/>
          </p:nvGrpSpPr>
          <p:grpSpPr>
            <a:xfrm>
              <a:off x="2031931" y="3212153"/>
              <a:ext cx="382851" cy="1311021"/>
              <a:chOff x="6076730" y="949789"/>
              <a:chExt cx="1050981" cy="3598941"/>
            </a:xfrm>
          </p:grpSpPr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3" y="949789"/>
                <a:ext cx="1047422" cy="1047422"/>
              </a:xfrm>
              <a:prstGeom prst="rect">
                <a:avLst/>
              </a:prstGeom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730" y="2225460"/>
                <a:ext cx="1047422" cy="1047422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89" y="3501308"/>
                <a:ext cx="1047422" cy="1047422"/>
              </a:xfrm>
              <a:prstGeom prst="rect">
                <a:avLst/>
              </a:prstGeom>
            </p:spPr>
          </p:pic>
        </p:grpSp>
        <p:grpSp>
          <p:nvGrpSpPr>
            <p:cNvPr id="174" name="Group 173"/>
            <p:cNvGrpSpPr/>
            <p:nvPr/>
          </p:nvGrpSpPr>
          <p:grpSpPr>
            <a:xfrm>
              <a:off x="160853" y="3986537"/>
              <a:ext cx="464948" cy="571615"/>
              <a:chOff x="940351" y="3075585"/>
              <a:chExt cx="1276350" cy="1569166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940351" y="3075585"/>
                <a:ext cx="1276350" cy="15691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6" name="Picture 195" descr="wf_server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9331" y="3224768"/>
                <a:ext cx="558390" cy="558390"/>
              </a:xfrm>
              <a:prstGeom prst="rect">
                <a:avLst/>
              </a:prstGeom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9369" y="3859949"/>
                <a:ext cx="746764" cy="746764"/>
              </a:xfrm>
              <a:prstGeom prst="rect">
                <a:avLst/>
              </a:prstGeom>
            </p:spPr>
          </p:pic>
        </p:grpSp>
        <p:cxnSp>
          <p:nvCxnSpPr>
            <p:cNvPr id="175" name="Elbow Connector 174"/>
            <p:cNvCxnSpPr/>
            <p:nvPr/>
          </p:nvCxnSpPr>
          <p:spPr>
            <a:xfrm rot="10800000" flipV="1">
              <a:off x="632535" y="3385321"/>
              <a:ext cx="610917" cy="333097"/>
            </a:xfrm>
            <a:prstGeom prst="bentConnector3">
              <a:avLst>
                <a:gd name="adj1" fmla="val 29486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Elbow Connector 175"/>
            <p:cNvCxnSpPr/>
            <p:nvPr/>
          </p:nvCxnSpPr>
          <p:spPr>
            <a:xfrm rot="10800000" flipV="1">
              <a:off x="636076" y="3462422"/>
              <a:ext cx="609568" cy="816088"/>
            </a:xfrm>
            <a:prstGeom prst="bentConnector3">
              <a:avLst>
                <a:gd name="adj1" fmla="val 20275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Elbow Connector 176"/>
            <p:cNvCxnSpPr/>
            <p:nvPr/>
          </p:nvCxnSpPr>
          <p:spPr>
            <a:xfrm rot="10800000" flipV="1">
              <a:off x="630932" y="3300159"/>
              <a:ext cx="610917" cy="99929"/>
            </a:xfrm>
            <a:prstGeom prst="bentConnector3">
              <a:avLst>
                <a:gd name="adj1" fmla="val 37043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/>
            <p:nvPr/>
          </p:nvCxnSpPr>
          <p:spPr>
            <a:xfrm rot="10800000">
              <a:off x="1754704" y="3300160"/>
              <a:ext cx="321317" cy="102770"/>
            </a:xfrm>
            <a:prstGeom prst="bentConnector3">
              <a:avLst>
                <a:gd name="adj1" fmla="val 27419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/>
            <p:nvPr/>
          </p:nvCxnSpPr>
          <p:spPr>
            <a:xfrm rot="10800000">
              <a:off x="1754704" y="3383226"/>
              <a:ext cx="323104" cy="506308"/>
            </a:xfrm>
            <a:prstGeom prst="bentConnector3">
              <a:avLst>
                <a:gd name="adj1" fmla="val 45296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/>
            <p:nvPr/>
          </p:nvCxnSpPr>
          <p:spPr>
            <a:xfrm rot="10800000">
              <a:off x="1754704" y="3462422"/>
              <a:ext cx="323104" cy="879377"/>
            </a:xfrm>
            <a:prstGeom prst="bentConnector3">
              <a:avLst>
                <a:gd name="adj1" fmla="val 64773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2366258" y="3402930"/>
              <a:ext cx="2331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>
              <a:off x="2372066" y="3889534"/>
              <a:ext cx="2331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2366258" y="4341799"/>
              <a:ext cx="2331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Group 183"/>
            <p:cNvGrpSpPr/>
            <p:nvPr/>
          </p:nvGrpSpPr>
          <p:grpSpPr>
            <a:xfrm>
              <a:off x="1261724" y="3171503"/>
              <a:ext cx="464948" cy="1386649"/>
              <a:chOff x="3962400" y="838200"/>
              <a:chExt cx="1276350" cy="3806551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3962400" y="838200"/>
                <a:ext cx="1276350" cy="38065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6183" y="949789"/>
                <a:ext cx="908784" cy="908784"/>
              </a:xfrm>
              <a:prstGeom prst="rect">
                <a:avLst/>
              </a:prstGeom>
            </p:spPr>
          </p:pic>
          <p:cxnSp>
            <p:nvCxnSpPr>
              <p:cNvPr id="187" name="Straight Arrow Connector 186"/>
              <p:cNvCxnSpPr/>
              <p:nvPr/>
            </p:nvCxnSpPr>
            <p:spPr>
              <a:xfrm>
                <a:off x="4600575" y="1803367"/>
                <a:ext cx="0" cy="42976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tangle 187"/>
              <p:cNvSpPr/>
              <p:nvPr/>
            </p:nvSpPr>
            <p:spPr>
              <a:xfrm>
                <a:off x="4280257" y="2288182"/>
                <a:ext cx="653644" cy="2165290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65651" y="2933213"/>
                <a:ext cx="305247" cy="341158"/>
              </a:xfrm>
              <a:prstGeom prst="rect">
                <a:avLst/>
              </a:prstGeom>
            </p:spPr>
          </p:pic>
          <p:grpSp>
            <p:nvGrpSpPr>
              <p:cNvPr id="190" name="Group 189"/>
              <p:cNvGrpSpPr/>
              <p:nvPr/>
            </p:nvGrpSpPr>
            <p:grpSpPr>
              <a:xfrm>
                <a:off x="4339344" y="3978598"/>
                <a:ext cx="740162" cy="649404"/>
                <a:chOff x="6945896" y="1431882"/>
                <a:chExt cx="1696868" cy="1488810"/>
              </a:xfrm>
            </p:grpSpPr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14870" y="1431882"/>
                  <a:ext cx="689506" cy="770623"/>
                </a:xfrm>
                <a:prstGeom prst="rect">
                  <a:avLst/>
                </a:prstGeom>
              </p:spPr>
            </p:pic>
            <p:sp>
              <p:nvSpPr>
                <p:cNvPr id="194" name="Rectangle 193"/>
                <p:cNvSpPr/>
                <p:nvPr/>
              </p:nvSpPr>
              <p:spPr>
                <a:xfrm>
                  <a:off x="6945896" y="1661656"/>
                  <a:ext cx="1696868" cy="125903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700" b="1" cap="none" spc="0" dirty="0" smtClean="0">
                      <a:ln w="9525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gradFill rotWithShape="1">
                        <a:gsLst>
                          <a:gs pos="0">
                            <a:srgbClr val="000000">
                              <a:tint val="92000"/>
                              <a:shade val="100000"/>
                              <a:satMod val="150000"/>
                            </a:srgbClr>
                          </a:gs>
                          <a:gs pos="49000">
                            <a:srgbClr val="000000">
                              <a:tint val="89000"/>
                              <a:shade val="90000"/>
                              <a:satMod val="150000"/>
                            </a:srgbClr>
                          </a:gs>
                          <a:gs pos="50000">
                            <a:srgbClr val="000000">
                              <a:tint val="100000"/>
                              <a:shade val="75000"/>
                              <a:satMod val="150000"/>
                            </a:srgbClr>
                          </a:gs>
                          <a:gs pos="95000">
                            <a:srgbClr val="000000">
                              <a:shade val="47000"/>
                              <a:satMod val="150000"/>
                            </a:srgbClr>
                          </a:gs>
                          <a:gs pos="100000">
                            <a:srgbClr val="000000">
                              <a:shade val="39000"/>
                              <a:satMod val="15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algn="tl" rotWithShape="0">
                          <a:srgbClr val="000000"/>
                        </a:outerShdw>
                      </a:effectLst>
                    </a:rPr>
                    <a:t>Tt</a:t>
                  </a:r>
                  <a:endParaRPr lang="en-US" sz="800" b="1" cap="none" spc="0" dirty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endParaRPr>
                </a:p>
              </p:txBody>
            </p:sp>
          </p:grpSp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3470" y="2409862"/>
                <a:ext cx="389607" cy="287079"/>
              </a:xfrm>
              <a:prstGeom prst="rect">
                <a:avLst/>
              </a:prstGeom>
            </p:spPr>
          </p:pic>
          <p:pic>
            <p:nvPicPr>
              <p:cNvPr id="192" name="Picture 191" descr="LFAuditTrail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2500" y="3431043"/>
                <a:ext cx="368532" cy="368532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1504158" y="2064529"/>
            <a:ext cx="6037928" cy="925706"/>
            <a:chOff x="1504158" y="2274527"/>
            <a:chExt cx="6037928" cy="925706"/>
          </a:xfrm>
        </p:grpSpPr>
        <p:cxnSp>
          <p:nvCxnSpPr>
            <p:cNvPr id="130" name="Elbow Connector 129"/>
            <p:cNvCxnSpPr/>
            <p:nvPr/>
          </p:nvCxnSpPr>
          <p:spPr>
            <a:xfrm rot="5400000">
              <a:off x="2576718" y="1201967"/>
              <a:ext cx="922723" cy="3067843"/>
            </a:xfrm>
            <a:prstGeom prst="bentConnector3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lbow Connector 130"/>
            <p:cNvCxnSpPr/>
            <p:nvPr/>
          </p:nvCxnSpPr>
          <p:spPr>
            <a:xfrm rot="16200000" flipH="1">
              <a:off x="5594190" y="1252337"/>
              <a:ext cx="925706" cy="2970086"/>
            </a:xfrm>
            <a:prstGeom prst="bentConnector3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4572000" y="2274527"/>
              <a:ext cx="0" cy="92272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1" name="Picture 20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02" y="1111823"/>
            <a:ext cx="981194" cy="981194"/>
          </a:xfrm>
          <a:prstGeom prst="rect">
            <a:avLst/>
          </a:prstGeom>
        </p:spPr>
      </p:pic>
      <p:sp>
        <p:nvSpPr>
          <p:cNvPr id="202" name="Rectangle 201"/>
          <p:cNvSpPr/>
          <p:nvPr/>
        </p:nvSpPr>
        <p:spPr>
          <a:xfrm>
            <a:off x="5115954" y="1059037"/>
            <a:ext cx="250889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License Manager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4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7" grpId="0" animBg="1"/>
      <p:bldP spid="40" grpId="0" animBg="1"/>
      <p:bldP spid="2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4815348" cy="3544795"/>
          </a:xfrm>
        </p:spPr>
        <p:txBody>
          <a:bodyPr/>
          <a:lstStyle/>
          <a:p>
            <a:r>
              <a:rPr lang="en-US" dirty="0" smtClean="0"/>
              <a:t>How does it all talk?</a:t>
            </a:r>
            <a:endParaRPr lang="en-US" dirty="0"/>
          </a:p>
          <a:p>
            <a:pPr lvl="1"/>
            <a:r>
              <a:rPr lang="en-US" dirty="0" smtClean="0"/>
              <a:t>HTTP</a:t>
            </a:r>
          </a:p>
          <a:p>
            <a:pPr lvl="1"/>
            <a:r>
              <a:rPr lang="en-US" smtClean="0"/>
              <a:t>SSL</a:t>
            </a:r>
          </a:p>
          <a:p>
            <a:pPr lvl="2"/>
            <a:r>
              <a:rPr lang="en-US" smtClean="0"/>
              <a:t>Web Browser to Web Server</a:t>
            </a:r>
          </a:p>
          <a:p>
            <a:pPr lvl="2"/>
            <a:r>
              <a:rPr lang="en-US" smtClean="0"/>
              <a:t>Application to server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91" y="1318275"/>
            <a:ext cx="3707019" cy="27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the 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distribute?</a:t>
            </a:r>
          </a:p>
          <a:p>
            <a:r>
              <a:rPr lang="en-US" dirty="0" smtClean="0"/>
              <a:t>How do I distribute?</a:t>
            </a:r>
          </a:p>
        </p:txBody>
      </p:sp>
    </p:spTree>
    <p:extLst>
      <p:ext uri="{BB962C8B-B14F-4D97-AF65-F5344CB8AC3E}">
        <p14:creationId xmlns:p14="http://schemas.microsoft.com/office/powerpoint/2010/main" val="11745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the 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distribute?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Scalability</a:t>
            </a:r>
          </a:p>
          <a:p>
            <a:r>
              <a:rPr lang="en-US" dirty="0" smtClean="0"/>
              <a:t>How do I distribute?</a:t>
            </a:r>
          </a:p>
        </p:txBody>
      </p:sp>
    </p:spTree>
    <p:extLst>
      <p:ext uri="{BB962C8B-B14F-4D97-AF65-F5344CB8AC3E}">
        <p14:creationId xmlns:p14="http://schemas.microsoft.com/office/powerpoint/2010/main" val="35169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the 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distribute?</a:t>
            </a:r>
          </a:p>
          <a:p>
            <a:r>
              <a:rPr lang="en-US" dirty="0" smtClean="0"/>
              <a:t>How do I distribute?</a:t>
            </a:r>
          </a:p>
          <a:p>
            <a:pPr lvl="1"/>
            <a:r>
              <a:rPr lang="en-US" dirty="0" smtClean="0"/>
              <a:t>DBMS</a:t>
            </a:r>
          </a:p>
          <a:p>
            <a:pPr lvl="1"/>
            <a:r>
              <a:rPr lang="en-US" dirty="0"/>
              <a:t>Laserfiche </a:t>
            </a:r>
            <a:r>
              <a:rPr lang="en-US" dirty="0" smtClean="0"/>
              <a:t>Server</a:t>
            </a:r>
            <a:endParaRPr lang="en-US" dirty="0"/>
          </a:p>
          <a:p>
            <a:pPr lvl="1"/>
            <a:r>
              <a:rPr lang="en-US" dirty="0" smtClean="0"/>
              <a:t>Full Text Search Engine</a:t>
            </a:r>
          </a:p>
          <a:p>
            <a:pPr lvl="1"/>
            <a:r>
              <a:rPr lang="en-US" dirty="0" smtClean="0"/>
              <a:t>Workflow Server</a:t>
            </a:r>
          </a:p>
        </p:txBody>
      </p:sp>
    </p:spTree>
    <p:extLst>
      <p:ext uri="{BB962C8B-B14F-4D97-AF65-F5344CB8AC3E}">
        <p14:creationId xmlns:p14="http://schemas.microsoft.com/office/powerpoint/2010/main" val="35169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the 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distribute?</a:t>
            </a:r>
          </a:p>
          <a:p>
            <a:r>
              <a:rPr lang="en-US" dirty="0" smtClean="0"/>
              <a:t>How do I distribute?</a:t>
            </a:r>
          </a:p>
          <a:p>
            <a:r>
              <a:rPr lang="en-US" dirty="0" smtClean="0"/>
              <a:t>OCR distribution: </a:t>
            </a:r>
          </a:p>
          <a:p>
            <a:pPr lvl="1"/>
            <a:r>
              <a:rPr lang="en-US" dirty="0" smtClean="0"/>
              <a:t>Distributed Processing</a:t>
            </a:r>
          </a:p>
        </p:txBody>
      </p:sp>
    </p:spTree>
    <p:extLst>
      <p:ext uri="{BB962C8B-B14F-4D97-AF65-F5344CB8AC3E}">
        <p14:creationId xmlns:p14="http://schemas.microsoft.com/office/powerpoint/2010/main" val="26971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45535"/>
            <a:ext cx="8229600" cy="3544795"/>
          </a:xfrm>
        </p:spPr>
        <p:txBody>
          <a:bodyPr/>
          <a:lstStyle/>
          <a:p>
            <a:r>
              <a:rPr lang="en-US" dirty="0" smtClean="0"/>
              <a:t>Backup, backup, backup</a:t>
            </a:r>
          </a:p>
          <a:p>
            <a:r>
              <a:rPr lang="en-US" dirty="0" smtClean="0"/>
              <a:t>Probably should also back up this stuff</a:t>
            </a:r>
          </a:p>
          <a:p>
            <a:r>
              <a:rPr lang="en-US" dirty="0" smtClean="0"/>
              <a:t>Test your backup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45535"/>
            <a:ext cx="8229600" cy="35447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Backup, backup, backup</a:t>
            </a:r>
          </a:p>
          <a:p>
            <a:pPr lvl="1"/>
            <a:r>
              <a:rPr lang="en-US" dirty="0" smtClean="0"/>
              <a:t>Volumes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Audit logs</a:t>
            </a:r>
          </a:p>
          <a:p>
            <a:pPr lvl="1"/>
            <a:r>
              <a:rPr lang="en-US" dirty="0" smtClean="0"/>
              <a:t>Workflow definitions</a:t>
            </a:r>
          </a:p>
          <a:p>
            <a:r>
              <a:rPr lang="en-US" dirty="0" smtClean="0"/>
              <a:t>Probably should also back up this stuff</a:t>
            </a:r>
          </a:p>
          <a:p>
            <a:r>
              <a:rPr lang="en-US" dirty="0" smtClean="0"/>
              <a:t>Test your backups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45535"/>
            <a:ext cx="8229600" cy="354479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Backup, backup, backup</a:t>
            </a:r>
          </a:p>
          <a:p>
            <a:pPr lvl="1"/>
            <a:r>
              <a:rPr lang="en-US" dirty="0" smtClean="0"/>
              <a:t>Probably should also back up this stuff</a:t>
            </a:r>
          </a:p>
          <a:p>
            <a:pPr lvl="2"/>
            <a:r>
              <a:rPr lang="en-US" dirty="0" smtClean="0"/>
              <a:t>QF sessions</a:t>
            </a:r>
          </a:p>
          <a:p>
            <a:pPr lvl="2"/>
            <a:r>
              <a:rPr lang="en-US" dirty="0" smtClean="0"/>
              <a:t>Named user database</a:t>
            </a:r>
          </a:p>
          <a:p>
            <a:pPr lvl="2"/>
            <a:r>
              <a:rPr lang="en-US" dirty="0" smtClean="0"/>
              <a:t>Search catalog</a:t>
            </a:r>
          </a:p>
          <a:p>
            <a:pPr lvl="1"/>
            <a:r>
              <a:rPr lang="en-US" dirty="0" smtClean="0"/>
              <a:t>Test your backups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45535"/>
            <a:ext cx="8229600" cy="3544795"/>
          </a:xfrm>
        </p:spPr>
        <p:txBody>
          <a:bodyPr/>
          <a:lstStyle/>
          <a:p>
            <a:r>
              <a:rPr lang="en-US" dirty="0" smtClean="0"/>
              <a:t>Backup</a:t>
            </a:r>
          </a:p>
          <a:p>
            <a:pPr lvl="1"/>
            <a:r>
              <a:rPr lang="en-US" dirty="0" smtClean="0"/>
              <a:t>Backup, backup, backup</a:t>
            </a:r>
          </a:p>
          <a:p>
            <a:pPr lvl="1"/>
            <a:r>
              <a:rPr lang="en-US" dirty="0" smtClean="0"/>
              <a:t>Probably should also back up this stuff</a:t>
            </a:r>
          </a:p>
          <a:p>
            <a:pPr lvl="1"/>
            <a:r>
              <a:rPr lang="en-US" dirty="0" smtClean="0"/>
              <a:t>Test your backup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cdn.memegenerator.net/instances/400x/19823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83" y="2608718"/>
            <a:ext cx="2395233" cy="2089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40351" y="838200"/>
            <a:ext cx="7552299" cy="3806551"/>
            <a:chOff x="940351" y="838200"/>
            <a:chExt cx="7552299" cy="3806551"/>
          </a:xfrm>
        </p:grpSpPr>
        <p:pic>
          <p:nvPicPr>
            <p:cNvPr id="9" name="Picture 8" descr="LFForm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50" y="3640672"/>
              <a:ext cx="812800" cy="812800"/>
            </a:xfrm>
            <a:prstGeom prst="rect">
              <a:avLst/>
            </a:prstGeom>
          </p:spPr>
        </p:pic>
        <p:pic>
          <p:nvPicPr>
            <p:cNvPr id="10" name="Picture 9" descr="QuickField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495" y="999836"/>
              <a:ext cx="920733" cy="920733"/>
            </a:xfrm>
            <a:prstGeom prst="rect">
              <a:avLst/>
            </a:prstGeom>
          </p:spPr>
        </p:pic>
        <p:pic>
          <p:nvPicPr>
            <p:cNvPr id="17" name="Picture 16" descr="Weblin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720" y="1002771"/>
              <a:ext cx="897930" cy="897930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3962400" y="838200"/>
              <a:ext cx="1276350" cy="3806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51" descr="LF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232" y="2066014"/>
              <a:ext cx="602226" cy="602226"/>
            </a:xfrm>
            <a:prstGeom prst="rect">
              <a:avLst/>
            </a:prstGeom>
          </p:spPr>
        </p:pic>
        <p:pic>
          <p:nvPicPr>
            <p:cNvPr id="8" name="Picture 7" descr="LF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50" y="2404873"/>
              <a:ext cx="812800" cy="812800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940351" y="3075585"/>
              <a:ext cx="1276350" cy="1569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wf_serv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31" y="3224768"/>
              <a:ext cx="558390" cy="5583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73" y="949789"/>
              <a:ext cx="1047422" cy="104742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30" y="2225460"/>
              <a:ext cx="1047422" cy="10474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89" y="3501308"/>
              <a:ext cx="1047422" cy="104742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183" y="949789"/>
              <a:ext cx="908784" cy="9087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9" y="3859949"/>
              <a:ext cx="746764" cy="74676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600575" y="1803367"/>
              <a:ext cx="0" cy="4297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280257" y="2288182"/>
              <a:ext cx="653644" cy="21652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Elbow Connector 13"/>
            <p:cNvCxnSpPr/>
            <p:nvPr/>
          </p:nvCxnSpPr>
          <p:spPr>
            <a:xfrm rot="10800000" flipV="1">
              <a:off x="2235185" y="1425162"/>
              <a:ext cx="1677056" cy="914400"/>
            </a:xfrm>
            <a:prstGeom prst="bentConnector3">
              <a:avLst>
                <a:gd name="adj1" fmla="val 29486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10800000" flipV="1">
              <a:off x="2244907" y="1636815"/>
              <a:ext cx="1673352" cy="2240280"/>
            </a:xfrm>
            <a:prstGeom prst="bentConnector3">
              <a:avLst>
                <a:gd name="adj1" fmla="val 20275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/>
            <p:nvPr/>
          </p:nvCxnSpPr>
          <p:spPr>
            <a:xfrm rot="10800000" flipV="1">
              <a:off x="2230786" y="1191379"/>
              <a:ext cx="1677056" cy="274320"/>
            </a:xfrm>
            <a:prstGeom prst="bentConnector3">
              <a:avLst>
                <a:gd name="adj1" fmla="val 37043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rot="10800000">
              <a:off x="5315702" y="1191382"/>
              <a:ext cx="882060" cy="282118"/>
            </a:xfrm>
            <a:prstGeom prst="bentConnector3">
              <a:avLst>
                <a:gd name="adj1" fmla="val 27419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 rot="10800000">
              <a:off x="5315702" y="1419411"/>
              <a:ext cx="886968" cy="1389888"/>
            </a:xfrm>
            <a:prstGeom prst="bentConnector3">
              <a:avLst>
                <a:gd name="adj1" fmla="val 45296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/>
            <p:nvPr/>
          </p:nvCxnSpPr>
          <p:spPr>
            <a:xfrm rot="10800000">
              <a:off x="5315702" y="1636815"/>
              <a:ext cx="886968" cy="2414016"/>
            </a:xfrm>
            <a:prstGeom prst="bentConnector3">
              <a:avLst>
                <a:gd name="adj1" fmla="val 64773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6994505" y="1473500"/>
              <a:ext cx="64008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7010448" y="2809299"/>
              <a:ext cx="64008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6994505" y="4050831"/>
              <a:ext cx="64008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65651" y="2933213"/>
              <a:ext cx="305247" cy="341158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4456669" y="3978598"/>
              <a:ext cx="335333" cy="336138"/>
              <a:chOff x="7214870" y="1431882"/>
              <a:chExt cx="768772" cy="770623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4870" y="1431882"/>
                <a:ext cx="689506" cy="770623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7605013" y="1661656"/>
                <a:ext cx="378629" cy="3385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b="1" cap="none" spc="0" dirty="0" smtClean="0">
                    <a:ln w="9525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Tt</a:t>
                </a:r>
                <a:endParaRPr lang="en-US" sz="1600" b="1" cap="none" spc="0" dirty="0">
                  <a:ln w="9525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23470" y="2409862"/>
              <a:ext cx="389607" cy="287079"/>
            </a:xfrm>
            <a:prstGeom prst="rect">
              <a:avLst/>
            </a:prstGeom>
          </p:spPr>
        </p:pic>
        <p:pic>
          <p:nvPicPr>
            <p:cNvPr id="46" name="Picture 45" descr="LFAuditTrail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500" y="3431043"/>
              <a:ext cx="368532" cy="368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3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Upgrading</a:t>
            </a:r>
          </a:p>
          <a:p>
            <a:pPr lvl="1"/>
            <a:r>
              <a:rPr lang="en-US" dirty="0" smtClean="0"/>
              <a:t>From 8 to 9</a:t>
            </a:r>
          </a:p>
          <a:p>
            <a:pPr lvl="2"/>
            <a:r>
              <a:rPr lang="en-US" dirty="0" smtClean="0"/>
              <a:t>Let the installer do it</a:t>
            </a:r>
          </a:p>
          <a:p>
            <a:pPr lvl="1"/>
            <a:r>
              <a:rPr lang="en-US" dirty="0" smtClean="0"/>
              <a:t>From 7 to 9</a:t>
            </a:r>
          </a:p>
          <a:p>
            <a:pPr lvl="2"/>
            <a:r>
              <a:rPr lang="en-US" dirty="0" smtClean="0"/>
              <a:t>Migration Utility</a:t>
            </a:r>
          </a:p>
        </p:txBody>
      </p:sp>
    </p:spTree>
    <p:extLst>
      <p:ext uri="{BB962C8B-B14F-4D97-AF65-F5344CB8AC3E}">
        <p14:creationId xmlns:p14="http://schemas.microsoft.com/office/powerpoint/2010/main" val="42775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51" y="113024"/>
            <a:ext cx="6575298" cy="4616589"/>
          </a:xfrm>
        </p:spPr>
      </p:pic>
    </p:spTree>
    <p:extLst>
      <p:ext uri="{BB962C8B-B14F-4D97-AF65-F5344CB8AC3E}">
        <p14:creationId xmlns:p14="http://schemas.microsoft.com/office/powerpoint/2010/main" val="22918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document?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0" y="1762490"/>
            <a:ext cx="1990667" cy="1990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17" y="1601151"/>
            <a:ext cx="692664" cy="692664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2711099" y="983345"/>
            <a:ext cx="642796" cy="3548959"/>
          </a:xfrm>
          <a:prstGeom prst="leftBrace">
            <a:avLst>
              <a:gd name="adj1" fmla="val 123826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17" y="839771"/>
            <a:ext cx="691035" cy="69103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36818" y="3919243"/>
            <a:ext cx="650036" cy="650036"/>
            <a:chOff x="6591680" y="1954491"/>
            <a:chExt cx="880298" cy="8802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829" y="2394639"/>
              <a:ext cx="440149" cy="4401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829" y="1954491"/>
              <a:ext cx="440149" cy="4401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80" y="2394640"/>
              <a:ext cx="440149" cy="4401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80" y="1954491"/>
              <a:ext cx="440149" cy="440149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78" y="2404218"/>
            <a:ext cx="591312" cy="5913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12886" y="888180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Pages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2885" y="1655095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Metadata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12885" y="2360459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eDoc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2885" y="3933236"/>
            <a:ext cx="28689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Thumbnails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2886" y="3128668"/>
            <a:ext cx="272146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Annotations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2A56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76575" y="3187772"/>
            <a:ext cx="411517" cy="5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51" y="113024"/>
            <a:ext cx="6575298" cy="46165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7641" y="2920309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Pages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72966" y="1874947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Metadata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985" y="3995443"/>
            <a:ext cx="28689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Thumbnails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0511" y="3731622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eDoc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9291" y="931891"/>
            <a:ext cx="272146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Annotations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6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04460"/>
            <a:ext cx="812800" cy="812800"/>
          </a:xfrm>
          <a:prstGeom prst="rect">
            <a:avLst/>
          </a:prstGeom>
        </p:spPr>
      </p:pic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993718"/>
            <a:ext cx="897930" cy="897930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350555"/>
            <a:ext cx="812800" cy="81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32" y="933526"/>
            <a:ext cx="1047422" cy="104742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89" y="2209197"/>
            <a:ext cx="1047422" cy="104742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48" y="3485045"/>
            <a:ext cx="1047422" cy="10474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91" y="1012125"/>
            <a:ext cx="1130968" cy="11309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40351" y="3075585"/>
            <a:ext cx="1276350" cy="1569166"/>
            <a:chOff x="940351" y="3075585"/>
            <a:chExt cx="1276350" cy="1569166"/>
          </a:xfrm>
        </p:grpSpPr>
        <p:sp>
          <p:nvSpPr>
            <p:cNvPr id="96" name="Rectangle 95"/>
            <p:cNvSpPr/>
            <p:nvPr/>
          </p:nvSpPr>
          <p:spPr>
            <a:xfrm>
              <a:off x="940351" y="3075585"/>
              <a:ext cx="1276350" cy="1569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wf_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31" y="3224768"/>
              <a:ext cx="558390" cy="5583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9" y="3859949"/>
              <a:ext cx="746764" cy="746764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Repository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962400" y="2066014"/>
            <a:ext cx="4230986" cy="25787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962400" y="2066014"/>
            <a:ext cx="1276350" cy="25787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65651" y="2933213"/>
            <a:ext cx="305247" cy="341158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4456669" y="3978598"/>
            <a:ext cx="335333" cy="336138"/>
            <a:chOff x="7214870" y="1431882"/>
            <a:chExt cx="768772" cy="77062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14870" y="1431882"/>
              <a:ext cx="689506" cy="770623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7605013" y="1661656"/>
              <a:ext cx="378629" cy="33855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9525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Tt</a:t>
              </a:r>
              <a:endParaRPr lang="en-US" sz="1600" b="1" cap="none" spc="0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65651" y="3461441"/>
            <a:ext cx="282787" cy="31605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3470" y="2409862"/>
            <a:ext cx="389607" cy="28707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356573" y="2214357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Volumes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56573" y="2753024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Database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176" y="3798559"/>
            <a:ext cx="338763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LFFTS Catalog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01137" y="3268798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Audit Logs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72" y="2841974"/>
            <a:ext cx="549505" cy="5495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58" y="2285618"/>
            <a:ext cx="533223" cy="53322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385793" y="2274203"/>
            <a:ext cx="543866" cy="543866"/>
            <a:chOff x="6591680" y="1954491"/>
            <a:chExt cx="880298" cy="88029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829" y="2394639"/>
              <a:ext cx="440149" cy="44014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829" y="1954491"/>
              <a:ext cx="440149" cy="44014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80" y="2394640"/>
              <a:ext cx="440149" cy="44014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80" y="1954491"/>
              <a:ext cx="440149" cy="440149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3" y="2328932"/>
            <a:ext cx="446597" cy="44659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437891" y="3910736"/>
            <a:ext cx="5463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Tt</a:t>
            </a:r>
            <a:endParaRPr lang="en-US" sz="2400" b="1" cap="none" spc="0" dirty="0">
              <a:ln w="952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00195" y="2849350"/>
            <a:ext cx="515063" cy="5189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tx2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6831" y="2885276"/>
            <a:ext cx="328569" cy="4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0351" y="3075585"/>
            <a:ext cx="1276350" cy="1569166"/>
            <a:chOff x="940351" y="3075585"/>
            <a:chExt cx="1276350" cy="1569166"/>
          </a:xfrm>
        </p:grpSpPr>
        <p:sp>
          <p:nvSpPr>
            <p:cNvPr id="96" name="Rectangle 95"/>
            <p:cNvSpPr/>
            <p:nvPr/>
          </p:nvSpPr>
          <p:spPr>
            <a:xfrm>
              <a:off x="940351" y="3075585"/>
              <a:ext cx="1276350" cy="1569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wf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331" y="3224768"/>
              <a:ext cx="558390" cy="5583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9" y="3859949"/>
              <a:ext cx="746764" cy="746764"/>
            </a:xfrm>
            <a:prstGeom prst="rect">
              <a:avLst/>
            </a:prstGeom>
          </p:spPr>
        </p:pic>
      </p:grpSp>
      <p:pic>
        <p:nvPicPr>
          <p:cNvPr id="9" name="Picture 8" descr="LFFor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3640672"/>
            <a:ext cx="812800" cy="812800"/>
          </a:xfrm>
          <a:prstGeom prst="rect">
            <a:avLst/>
          </a:prstGeom>
        </p:spPr>
      </p:pic>
      <p:pic>
        <p:nvPicPr>
          <p:cNvPr id="10" name="Picture 9" descr="QuickFiel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5" y="999836"/>
            <a:ext cx="920733" cy="920733"/>
          </a:xfrm>
          <a:prstGeom prst="rect">
            <a:avLst/>
          </a:prstGeom>
        </p:spPr>
      </p:pic>
      <p:pic>
        <p:nvPicPr>
          <p:cNvPr id="17" name="Picture 16" descr="Weblin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20" y="1002771"/>
            <a:ext cx="897930" cy="897930"/>
          </a:xfrm>
          <a:prstGeom prst="rect">
            <a:avLst/>
          </a:prstGeom>
        </p:spPr>
      </p:pic>
      <p:pic>
        <p:nvPicPr>
          <p:cNvPr id="52" name="Picture 51" descr="LF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2" y="2066014"/>
            <a:ext cx="602226" cy="602226"/>
          </a:xfrm>
          <a:prstGeom prst="rect">
            <a:avLst/>
          </a:prstGeom>
        </p:spPr>
      </p:pic>
      <p:pic>
        <p:nvPicPr>
          <p:cNvPr id="8" name="Picture 7" descr="LF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50" y="2404873"/>
            <a:ext cx="812800" cy="81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73" y="949789"/>
            <a:ext cx="1047422" cy="104742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30" y="2225460"/>
            <a:ext cx="1047422" cy="104742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89" y="3501308"/>
            <a:ext cx="1047422" cy="104742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668387"/>
            <a:ext cx="9144000" cy="413221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962400" y="838200"/>
            <a:ext cx="1276350" cy="3806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83" y="949789"/>
            <a:ext cx="908784" cy="90878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600575" y="1803367"/>
            <a:ext cx="0" cy="4297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80257" y="2288182"/>
            <a:ext cx="653644" cy="2165290"/>
          </a:xfrm>
          <a:prstGeom prst="rect">
            <a:avLst/>
          </a:prstGeom>
          <a:solidFill>
            <a:srgbClr val="FFFFFF">
              <a:alpha val="50196"/>
            </a:srgb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2A559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65651" y="2933213"/>
            <a:ext cx="305247" cy="34115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456669" y="3978598"/>
            <a:ext cx="335333" cy="336138"/>
            <a:chOff x="7214870" y="1431882"/>
            <a:chExt cx="768772" cy="77062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14870" y="1431882"/>
              <a:ext cx="689506" cy="77062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7605013" y="1661656"/>
              <a:ext cx="378629" cy="33855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9525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Tt</a:t>
              </a:r>
              <a:endParaRPr lang="en-US" sz="1600" b="1" cap="none" spc="0" dirty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2A559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23470" y="2409862"/>
            <a:ext cx="389607" cy="28707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374072" y="1075668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Server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74072" y="2470432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Repository</a:t>
            </a:r>
            <a:endParaRPr lang="en-US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50916" y="3290760"/>
            <a:ext cx="25088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Audit Trail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2176" y="3825718"/>
            <a:ext cx="338763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LFFTS Engine</a:t>
            </a:r>
            <a:endParaRPr lang="en-US" sz="3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6" name="Picture 45" descr="LFAuditTrai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00" y="3431043"/>
            <a:ext cx="368532" cy="3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LFFTS Engine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84" y="936625"/>
            <a:ext cx="5753708" cy="354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1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ower2013_PPT_V5 pptx">
  <a:themeElements>
    <a:clrScheme name="Custom 2">
      <a:dk1>
        <a:sysClr val="windowText" lastClr="000000"/>
      </a:dk1>
      <a:lt1>
        <a:sysClr val="window" lastClr="FFFFFF"/>
      </a:lt1>
      <a:dk2>
        <a:srgbClr val="00355F"/>
      </a:dk2>
      <a:lt2>
        <a:srgbClr val="C2DBE8"/>
      </a:lt2>
      <a:accent1>
        <a:srgbClr val="D15B05"/>
      </a:accent1>
      <a:accent2>
        <a:srgbClr val="0065A4"/>
      </a:accent2>
      <a:accent3>
        <a:srgbClr val="0095D3"/>
      </a:accent3>
      <a:accent4>
        <a:srgbClr val="007DB1"/>
      </a:accent4>
      <a:accent5>
        <a:srgbClr val="00B6DD"/>
      </a:accent5>
      <a:accent6>
        <a:srgbClr val="7EB0C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Empower2013_PPT_V5 pptx</Template>
  <TotalTime>11619</TotalTime>
  <Words>555</Words>
  <Application>Microsoft Office PowerPoint</Application>
  <PresentationFormat>On-screen Show (16:9)</PresentationFormat>
  <Paragraphs>152</Paragraphs>
  <Slides>31</Slides>
  <Notes>22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Lucida Grande</vt:lpstr>
      <vt:lpstr>Wingdings</vt:lpstr>
      <vt:lpstr>Empower2013_PPT_V5 pptx</vt:lpstr>
      <vt:lpstr>Overview of Laserfiche Architecture</vt:lpstr>
      <vt:lpstr>Agenda</vt:lpstr>
      <vt:lpstr>Architecture</vt:lpstr>
      <vt:lpstr>PowerPoint Presentation</vt:lpstr>
      <vt:lpstr>What’s in a document?</vt:lpstr>
      <vt:lpstr>PowerPoint Presentation</vt:lpstr>
      <vt:lpstr>Repository</vt:lpstr>
      <vt:lpstr>Architecture</vt:lpstr>
      <vt:lpstr>LFFTS Engine</vt:lpstr>
      <vt:lpstr>Architecture</vt:lpstr>
      <vt:lpstr>Client Applications</vt:lpstr>
      <vt:lpstr>Desktop Client Applications</vt:lpstr>
      <vt:lpstr>Desktop Client Applications</vt:lpstr>
      <vt:lpstr>Web Client Applications</vt:lpstr>
      <vt:lpstr>Web Client Applications</vt:lpstr>
      <vt:lpstr>Web Client Applications</vt:lpstr>
      <vt:lpstr>Workflow</vt:lpstr>
      <vt:lpstr>Workflow</vt:lpstr>
      <vt:lpstr>Avante</vt:lpstr>
      <vt:lpstr>Rio</vt:lpstr>
      <vt:lpstr>Architecture</vt:lpstr>
      <vt:lpstr>Distributing the Workload</vt:lpstr>
      <vt:lpstr>Distributing the Workload</vt:lpstr>
      <vt:lpstr>Distributing the Workload</vt:lpstr>
      <vt:lpstr>Distributing the Workload</vt:lpstr>
      <vt:lpstr>Backup</vt:lpstr>
      <vt:lpstr>Backup</vt:lpstr>
      <vt:lpstr>Backup</vt:lpstr>
      <vt:lpstr>Backup</vt:lpstr>
      <vt:lpstr>Upgrading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Buck</dc:creator>
  <cp:lastModifiedBy>Zachary Buck</cp:lastModifiedBy>
  <cp:revision>99</cp:revision>
  <cp:lastPrinted>2012-02-29T18:17:17Z</cp:lastPrinted>
  <dcterms:created xsi:type="dcterms:W3CDTF">2012-11-16T18:44:47Z</dcterms:created>
  <dcterms:modified xsi:type="dcterms:W3CDTF">2013-09-25T21:08:31Z</dcterms:modified>
</cp:coreProperties>
</file>